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36"/>
  </p:notesMasterIdLst>
  <p:handoutMasterIdLst>
    <p:handoutMasterId r:id="rId37"/>
  </p:handoutMasterIdLst>
  <p:sldIdLst>
    <p:sldId id="371" r:id="rId2"/>
    <p:sldId id="383" r:id="rId3"/>
    <p:sldId id="384" r:id="rId4"/>
    <p:sldId id="385" r:id="rId5"/>
    <p:sldId id="388" r:id="rId6"/>
    <p:sldId id="398" r:id="rId7"/>
    <p:sldId id="389" r:id="rId8"/>
    <p:sldId id="390" r:id="rId9"/>
    <p:sldId id="399" r:id="rId10"/>
    <p:sldId id="391" r:id="rId11"/>
    <p:sldId id="262" r:id="rId12"/>
    <p:sldId id="278" r:id="rId13"/>
    <p:sldId id="298" r:id="rId14"/>
    <p:sldId id="351" r:id="rId15"/>
    <p:sldId id="264" r:id="rId16"/>
    <p:sldId id="261" r:id="rId17"/>
    <p:sldId id="397" r:id="rId18"/>
    <p:sldId id="367" r:id="rId19"/>
    <p:sldId id="372" r:id="rId20"/>
    <p:sldId id="299" r:id="rId21"/>
    <p:sldId id="300" r:id="rId22"/>
    <p:sldId id="301" r:id="rId23"/>
    <p:sldId id="354" r:id="rId24"/>
    <p:sldId id="296" r:id="rId25"/>
    <p:sldId id="342" r:id="rId26"/>
    <p:sldId id="400" r:id="rId27"/>
    <p:sldId id="401" r:id="rId28"/>
    <p:sldId id="403" r:id="rId29"/>
    <p:sldId id="404" r:id="rId30"/>
    <p:sldId id="405" r:id="rId31"/>
    <p:sldId id="406" r:id="rId32"/>
    <p:sldId id="407" r:id="rId33"/>
    <p:sldId id="408" r:id="rId34"/>
    <p:sldId id="365" r:id="rId35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000000"/>
    <a:srgbClr val="FF9900"/>
    <a:srgbClr val="996633"/>
    <a:srgbClr val="663300"/>
    <a:srgbClr val="660066"/>
    <a:srgbClr val="FFFF29"/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91" autoAdjust="0"/>
    <p:restoredTop sz="92793" autoAdjust="0"/>
  </p:normalViewPr>
  <p:slideViewPr>
    <p:cSldViewPr>
      <p:cViewPr>
        <p:scale>
          <a:sx n="50" d="100"/>
          <a:sy n="50" d="100"/>
        </p:scale>
        <p:origin x="-1746" y="-1092"/>
      </p:cViewPr>
      <p:guideLst>
        <p:guide orient="horz" pos="2160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0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0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93A9A86-FE02-4D12-BE08-FA2E6FC16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4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34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4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67DF2F0-71FF-4F5D-9C51-8E01AFC59A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4 h 2182"/>
                <a:gd name="T4" fmla="*/ 174500 w 4897"/>
                <a:gd name="T5" fmla="*/ 4 h 2182"/>
                <a:gd name="T6" fmla="*/ 17450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9562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0813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9562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341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70275" y="6245225"/>
            <a:ext cx="289401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4AF9A-E191-4367-ADCC-8E9005E30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E1BB4-4A68-4C5B-BB67-5DC9113D06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44475"/>
            <a:ext cx="6140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8DFCF-0486-44B4-AE71-459C249B0B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3" y="244475"/>
            <a:ext cx="8389937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42819-3AB1-4412-BDE2-4A954BA450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3" y="244475"/>
            <a:ext cx="8389937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DE1D6-3445-4305-A4C5-CA4CFE20F0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3" y="244475"/>
            <a:ext cx="8389937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318C6-DF6D-409B-8493-49125940D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4AD0B-6300-4B98-A109-D62FD6D0D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ECC83-F4B8-4185-9754-69C7E361A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06F4B-46B2-462C-BC0D-A3DA33728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0843E-6559-4695-A320-3F33459AA2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040CB-0917-4D18-9B2B-E56A62DFE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ABDB0-E072-4A17-BCFD-EF9CE7B264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EBE6A-4EF6-4B33-B888-CB61EC246C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FF30E-2A35-4B6B-993B-54C5E8883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 h 2182"/>
                <a:gd name="T4" fmla="*/ 174500 w 4897"/>
                <a:gd name="T5" fmla="*/ 1 h 2182"/>
                <a:gd name="T6" fmla="*/ 17450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 h 2182"/>
                <a:gd name="T4" fmla="*/ 174500 w 4897"/>
                <a:gd name="T5" fmla="*/ 1 h 2182"/>
                <a:gd name="T6" fmla="*/ 17450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  <p:sp>
          <p:nvSpPr>
            <p:cNvPr id="49459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459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460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460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460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946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3413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46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4013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46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245225"/>
            <a:ext cx="1900237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FDCDD26-2EC4-447D-922A-EA228DF3E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9460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5613" y="244475"/>
            <a:ext cx="8389937" cy="1431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9460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260" r:id="rId1"/>
    <p:sldLayoutId id="2147485247" r:id="rId2"/>
    <p:sldLayoutId id="2147485248" r:id="rId3"/>
    <p:sldLayoutId id="2147485249" r:id="rId4"/>
    <p:sldLayoutId id="2147485250" r:id="rId5"/>
    <p:sldLayoutId id="2147485251" r:id="rId6"/>
    <p:sldLayoutId id="2147485252" r:id="rId7"/>
    <p:sldLayoutId id="2147485253" r:id="rId8"/>
    <p:sldLayoutId id="2147485254" r:id="rId9"/>
    <p:sldLayoutId id="2147485255" r:id="rId10"/>
    <p:sldLayoutId id="2147485256" r:id="rId11"/>
    <p:sldLayoutId id="2147485257" r:id="rId12"/>
    <p:sldLayoutId id="2147485258" r:id="rId13"/>
    <p:sldLayoutId id="2147485259" r:id="rId14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844675"/>
            <a:ext cx="7572375" cy="4032250"/>
          </a:xfrm>
        </p:spPr>
        <p:txBody>
          <a:bodyPr/>
          <a:lstStyle/>
          <a:p>
            <a:pPr algn="ctr" eaLnBrk="1" hangingPunct="1"/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А.З. Коробкин</a:t>
            </a:r>
            <a:b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Актуальные вопросы</a:t>
            </a:r>
            <a:b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оплаты труда в Республике Беларусь 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23850" y="260350"/>
            <a:ext cx="742950" cy="91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765175"/>
            <a:ext cx="8280400" cy="4967288"/>
          </a:xfrm>
          <a:noFill/>
        </p:spPr>
        <p:txBody>
          <a:bodyPr/>
          <a:lstStyle/>
          <a:p>
            <a:pPr algn="just">
              <a:defRPr/>
            </a:pPr>
            <a:r>
              <a:rPr lang="ru-RU" dirty="0" smtClean="0">
                <a:effectLst/>
              </a:rPr>
              <a:t>Та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Индексация </a:t>
            </a: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заработной платы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– метод компенсации уменьшения реальных доходов граждан в случае повышения цен, приводящего к снижению уровня жизни. </a:t>
            </a:r>
            <a:endParaRPr lang="ru-RU" sz="30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Индексация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заработной платы в РБ производится в пределах 100% БПМ на душу населения в том случае, если индекс цен нарастающим итогом с начала года превысит 5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%.</a:t>
            </a:r>
            <a:endParaRPr lang="ru-RU" sz="3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  <a:defRPr/>
            </a:pPr>
            <a:endParaRPr lang="ru-RU" sz="3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5613" y="244475"/>
            <a:ext cx="8389937" cy="663575"/>
          </a:xfrm>
          <a:noFill/>
        </p:spPr>
        <p:txBody>
          <a:bodyPr/>
          <a:lstStyle/>
          <a:p>
            <a:pPr algn="ctr" eaLnBrk="1" hangingPunct="1"/>
            <a:r>
              <a:rPr lang="ru-RU" sz="2000" smtClean="0">
                <a:solidFill>
                  <a:srgbClr val="006666"/>
                </a:solidFill>
                <a:effectLst/>
              </a:rPr>
              <a:t>Тарифная система оплаты труда Республики Беларусь</a:t>
            </a:r>
          </a:p>
        </p:txBody>
      </p:sp>
      <p:sp>
        <p:nvSpPr>
          <p:cNvPr id="13315" name="Rectangle 86"/>
          <p:cNvSpPr>
            <a:spLocks noChangeArrowheads="1"/>
          </p:cNvSpPr>
          <p:nvPr/>
        </p:nvSpPr>
        <p:spPr bwMode="auto">
          <a:xfrm>
            <a:off x="0" y="1919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535672" name="Rectangle 120"/>
          <p:cNvSpPr>
            <a:spLocks noChangeArrowheads="1"/>
          </p:cNvSpPr>
          <p:nvPr/>
        </p:nvSpPr>
        <p:spPr bwMode="auto">
          <a:xfrm>
            <a:off x="6372225" y="3024188"/>
            <a:ext cx="2520950" cy="29257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1400" b="1" dirty="0">
                <a:solidFill>
                  <a:srgbClr val="000000"/>
                </a:solidFill>
                <a:cs typeface="Times New Roman" pitchFamily="18" charset="0"/>
              </a:rPr>
              <a:t>Тарифно-</a:t>
            </a:r>
            <a:br>
              <a:rPr lang="ru-RU" sz="1400" b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sz="1400" b="1" dirty="0">
                <a:solidFill>
                  <a:srgbClr val="000000"/>
                </a:solidFill>
                <a:cs typeface="Times New Roman" pitchFamily="18" charset="0"/>
              </a:rPr>
              <a:t>квалификационные </a:t>
            </a:r>
            <a:br>
              <a:rPr lang="ru-RU" sz="1400" b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sz="1400" b="1" dirty="0">
                <a:solidFill>
                  <a:srgbClr val="000000"/>
                </a:solidFill>
                <a:cs typeface="Times New Roman" pitchFamily="18" charset="0"/>
              </a:rPr>
              <a:t>справочники</a:t>
            </a:r>
            <a:endParaRPr lang="ru-RU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1400" dirty="0">
                <a:solidFill>
                  <a:srgbClr val="000000"/>
                </a:solidFill>
                <a:cs typeface="Times New Roman" pitchFamily="18" charset="0"/>
              </a:rPr>
              <a:t>(нормативные документы, на основании которых производится тарификация работ и работников. Они содержат характеристику работ по их сложности и требования к работникам для получения определенного тарифного разряда)</a:t>
            </a:r>
            <a:endParaRPr lang="ru-RU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35669" name="Rectangle 117"/>
          <p:cNvSpPr>
            <a:spLocks noChangeArrowheads="1"/>
          </p:cNvSpPr>
          <p:nvPr/>
        </p:nvSpPr>
        <p:spPr bwMode="auto">
          <a:xfrm>
            <a:off x="2122488" y="3024188"/>
            <a:ext cx="2305050" cy="29257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1400" b="1" dirty="0">
                <a:solidFill>
                  <a:srgbClr val="000000"/>
                </a:solidFill>
                <a:cs typeface="Times New Roman" pitchFamily="18" charset="0"/>
              </a:rPr>
              <a:t>Единая </a:t>
            </a:r>
            <a:br>
              <a:rPr lang="ru-RU" sz="1400" b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sz="1400" b="1" dirty="0">
                <a:solidFill>
                  <a:srgbClr val="000000"/>
                </a:solidFill>
                <a:cs typeface="Times New Roman" pitchFamily="18" charset="0"/>
              </a:rPr>
              <a:t>тарифная сетка</a:t>
            </a:r>
            <a:endParaRPr lang="ru-RU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1400" dirty="0">
                <a:solidFill>
                  <a:srgbClr val="000000"/>
                </a:solidFill>
                <a:cs typeface="Times New Roman" pitchFamily="18" charset="0"/>
              </a:rPr>
              <a:t>(совокупность тарифных разрядов работ (профессий, должностей), определенных в зависимости от сложности работ и квалификационных характеристик работников с помощью тарифных коэффициентов)</a:t>
            </a:r>
            <a:endParaRPr lang="ru-RU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35666" name="Rectangle 114"/>
          <p:cNvSpPr>
            <a:spLocks noChangeArrowheads="1"/>
          </p:cNvSpPr>
          <p:nvPr/>
        </p:nvSpPr>
        <p:spPr bwMode="auto">
          <a:xfrm>
            <a:off x="323850" y="3009900"/>
            <a:ext cx="1655763" cy="294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1400" b="1" dirty="0">
                <a:solidFill>
                  <a:srgbClr val="000000"/>
                </a:solidFill>
                <a:cs typeface="Times New Roman" pitchFamily="18" charset="0"/>
              </a:rPr>
              <a:t>Тарифная ставка </a:t>
            </a:r>
            <a:br>
              <a:rPr lang="ru-RU" sz="1400" b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1" dirty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ru-RU" sz="1400" b="1" dirty="0">
                <a:solidFill>
                  <a:srgbClr val="000000"/>
                </a:solidFill>
                <a:cs typeface="Times New Roman" pitchFamily="18" charset="0"/>
              </a:rPr>
              <a:t> разряда</a:t>
            </a:r>
            <a:endParaRPr lang="ru-RU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ru-RU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dirty="0">
                <a:solidFill>
                  <a:srgbClr val="000000"/>
                </a:solidFill>
                <a:cs typeface="Times New Roman" pitchFamily="18" charset="0"/>
              </a:rPr>
              <a:t>(денежная величина, на основании которой определяются тарифные оклады и ставки рабочих и служащих)</a:t>
            </a:r>
            <a:r>
              <a:rPr lang="en-US" sz="1400" dirty="0">
                <a:solidFill>
                  <a:srgbClr val="000000"/>
                </a:solidFill>
                <a:cs typeface="Times New Roman" pitchFamily="18" charset="0"/>
              </a:rPr>
              <a:t>(15 $-</a:t>
            </a:r>
            <a:r>
              <a:rPr lang="ru-RU" sz="1400" dirty="0">
                <a:solidFill>
                  <a:srgbClr val="000000"/>
                </a:solidFill>
                <a:cs typeface="Times New Roman" pitchFamily="18" charset="0"/>
              </a:rPr>
              <a:t>бюджет, 18</a:t>
            </a:r>
            <a:r>
              <a:rPr lang="en-US" sz="1400" dirty="0">
                <a:solidFill>
                  <a:srgbClr val="000000"/>
                </a:solidFill>
                <a:cs typeface="Times New Roman" pitchFamily="18" charset="0"/>
              </a:rPr>
              <a:t> $</a:t>
            </a:r>
            <a:r>
              <a:rPr lang="ru-RU" sz="1400" dirty="0">
                <a:solidFill>
                  <a:srgbClr val="000000"/>
                </a:solidFill>
                <a:cs typeface="Times New Roman" pitchFamily="18" charset="0"/>
              </a:rPr>
              <a:t>-БТЭУ,</a:t>
            </a:r>
            <a:r>
              <a:rPr lang="en-US" sz="1400" dirty="0">
                <a:solidFill>
                  <a:srgbClr val="000000"/>
                </a:solidFill>
                <a:cs typeface="Times New Roman" pitchFamily="18" charset="0"/>
              </a:rPr>
              <a:t> 24 $-</a:t>
            </a:r>
            <a:r>
              <a:rPr lang="ru-RU" sz="1400" dirty="0">
                <a:solidFill>
                  <a:srgbClr val="000000"/>
                </a:solidFill>
                <a:cs typeface="Times New Roman" pitchFamily="18" charset="0"/>
              </a:rPr>
              <a:t>ПК</a:t>
            </a:r>
            <a:r>
              <a:rPr lang="en-US" sz="1400" dirty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ru-RU" sz="14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35657" name="Rectangle 105"/>
          <p:cNvSpPr>
            <a:spLocks noChangeArrowheads="1"/>
          </p:cNvSpPr>
          <p:nvPr/>
        </p:nvSpPr>
        <p:spPr bwMode="auto">
          <a:xfrm>
            <a:off x="7094538" y="1371600"/>
            <a:ext cx="1008062" cy="10636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ru-RU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35651" name="Rectangle 99"/>
          <p:cNvSpPr>
            <a:spLocks noChangeArrowheads="1"/>
          </p:cNvSpPr>
          <p:nvPr/>
        </p:nvSpPr>
        <p:spPr bwMode="auto">
          <a:xfrm>
            <a:off x="684213" y="1354138"/>
            <a:ext cx="7704137" cy="1063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indent="180975" algn="ctr">
              <a:defRPr/>
            </a:pPr>
            <a:r>
              <a:rPr lang="ru-RU" sz="1400" b="1" dirty="0">
                <a:solidFill>
                  <a:srgbClr val="000000"/>
                </a:solidFill>
                <a:cs typeface="Times New Roman" pitchFamily="18" charset="0"/>
              </a:rPr>
              <a:t>ТАРИФНАЯ СИСТЕМА РЕСПУБЛИКИ БЕЛАРУСЬ</a:t>
            </a:r>
            <a:endParaRPr lang="ru-RU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indent="180975" algn="ctr" eaLnBrk="0" hangingPunct="0">
              <a:defRPr/>
            </a:pPr>
            <a:r>
              <a:rPr lang="ru-RU" sz="1400" dirty="0">
                <a:solidFill>
                  <a:srgbClr val="000000"/>
                </a:solidFill>
                <a:cs typeface="Times New Roman" pitchFamily="18" charset="0"/>
              </a:rPr>
              <a:t>(совокупность нормативных актов, с помощью которых </a:t>
            </a:r>
            <a:br>
              <a:rPr lang="ru-RU" sz="140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sz="1400" dirty="0">
                <a:solidFill>
                  <a:srgbClr val="000000"/>
                </a:solidFill>
                <a:cs typeface="Times New Roman" pitchFamily="18" charset="0"/>
              </a:rPr>
              <a:t>осуществляется дифференциация заработной платы </a:t>
            </a:r>
            <a:br>
              <a:rPr lang="ru-RU" sz="140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sz="1400" dirty="0">
                <a:solidFill>
                  <a:srgbClr val="000000"/>
                </a:solidFill>
                <a:cs typeface="Times New Roman" pitchFamily="18" charset="0"/>
              </a:rPr>
              <a:t>работников различных категорий)</a:t>
            </a:r>
            <a:endParaRPr lang="ru-RU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321" name="Line 122"/>
          <p:cNvSpPr>
            <a:spLocks noChangeShapeType="1"/>
          </p:cNvSpPr>
          <p:nvPr/>
        </p:nvSpPr>
        <p:spPr bwMode="auto">
          <a:xfrm>
            <a:off x="1189038" y="1371600"/>
            <a:ext cx="1000125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3322" name="Line 124"/>
          <p:cNvSpPr>
            <a:spLocks noChangeShapeType="1"/>
          </p:cNvSpPr>
          <p:nvPr/>
        </p:nvSpPr>
        <p:spPr bwMode="auto">
          <a:xfrm>
            <a:off x="1189038" y="1371600"/>
            <a:ext cx="0" cy="158115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3323" name="Line 125"/>
          <p:cNvSpPr>
            <a:spLocks noChangeShapeType="1"/>
          </p:cNvSpPr>
          <p:nvPr/>
        </p:nvSpPr>
        <p:spPr bwMode="auto">
          <a:xfrm>
            <a:off x="8102600" y="1371600"/>
            <a:ext cx="0" cy="158115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3324" name="Line 128"/>
          <p:cNvSpPr>
            <a:spLocks noChangeShapeType="1"/>
          </p:cNvSpPr>
          <p:nvPr/>
        </p:nvSpPr>
        <p:spPr bwMode="auto">
          <a:xfrm>
            <a:off x="7094538" y="1371600"/>
            <a:ext cx="1008062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3325" name="Line 138"/>
          <p:cNvSpPr>
            <a:spLocks noChangeShapeType="1"/>
          </p:cNvSpPr>
          <p:nvPr/>
        </p:nvSpPr>
        <p:spPr bwMode="auto">
          <a:xfrm>
            <a:off x="2917825" y="6021388"/>
            <a:ext cx="24765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13326" name="Line 143"/>
          <p:cNvSpPr>
            <a:spLocks noChangeShapeType="1"/>
          </p:cNvSpPr>
          <p:nvPr/>
        </p:nvSpPr>
        <p:spPr bwMode="auto">
          <a:xfrm>
            <a:off x="5562600" y="6021388"/>
            <a:ext cx="182563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35744" name="Rectangle 192"/>
          <p:cNvSpPr>
            <a:spLocks noChangeArrowheads="1"/>
          </p:cNvSpPr>
          <p:nvPr/>
        </p:nvSpPr>
        <p:spPr bwMode="auto">
          <a:xfrm>
            <a:off x="4643438" y="3009900"/>
            <a:ext cx="1512887" cy="294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1400" b="1" dirty="0">
                <a:solidFill>
                  <a:srgbClr val="000000"/>
                </a:solidFill>
                <a:cs typeface="Times New Roman" pitchFamily="18" charset="0"/>
              </a:rPr>
              <a:t>Должностные оклады служащих и тарифные ставки рабочих</a:t>
            </a:r>
            <a:endParaRPr lang="ru-RU" sz="1400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ru-RU" sz="14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3328" name="AutoShape 195"/>
          <p:cNvSpPr>
            <a:spLocks noChangeArrowheads="1"/>
          </p:cNvSpPr>
          <p:nvPr/>
        </p:nvSpPr>
        <p:spPr bwMode="auto">
          <a:xfrm rot="5400000">
            <a:off x="970757" y="2493169"/>
            <a:ext cx="576262" cy="431800"/>
          </a:xfrm>
          <a:prstGeom prst="notchedRightArrow">
            <a:avLst>
              <a:gd name="adj1" fmla="val 50000"/>
              <a:gd name="adj2" fmla="val 33364"/>
            </a:avLst>
          </a:prstGeom>
          <a:noFill/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uk-UA"/>
          </a:p>
        </p:txBody>
      </p:sp>
      <p:sp>
        <p:nvSpPr>
          <p:cNvPr id="13329" name="AutoShape 196"/>
          <p:cNvSpPr>
            <a:spLocks noChangeArrowheads="1"/>
          </p:cNvSpPr>
          <p:nvPr/>
        </p:nvSpPr>
        <p:spPr bwMode="auto">
          <a:xfrm rot="5400000">
            <a:off x="2915444" y="2493169"/>
            <a:ext cx="576262" cy="431800"/>
          </a:xfrm>
          <a:prstGeom prst="notchedRightArrow">
            <a:avLst>
              <a:gd name="adj1" fmla="val 50000"/>
              <a:gd name="adj2" fmla="val 33364"/>
            </a:avLst>
          </a:prstGeom>
          <a:noFill/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uk-UA"/>
          </a:p>
        </p:txBody>
      </p:sp>
      <p:sp>
        <p:nvSpPr>
          <p:cNvPr id="13330" name="AutoShape 197"/>
          <p:cNvSpPr>
            <a:spLocks noChangeArrowheads="1"/>
          </p:cNvSpPr>
          <p:nvPr/>
        </p:nvSpPr>
        <p:spPr bwMode="auto">
          <a:xfrm rot="5400000">
            <a:off x="5076032" y="2493169"/>
            <a:ext cx="576262" cy="431800"/>
          </a:xfrm>
          <a:prstGeom prst="notchedRightArrow">
            <a:avLst>
              <a:gd name="adj1" fmla="val 50000"/>
              <a:gd name="adj2" fmla="val 33364"/>
            </a:avLst>
          </a:prstGeom>
          <a:noFill/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uk-UA"/>
          </a:p>
        </p:txBody>
      </p:sp>
      <p:sp>
        <p:nvSpPr>
          <p:cNvPr id="13331" name="AutoShape 198"/>
          <p:cNvSpPr>
            <a:spLocks noChangeArrowheads="1"/>
          </p:cNvSpPr>
          <p:nvPr/>
        </p:nvSpPr>
        <p:spPr bwMode="auto">
          <a:xfrm rot="5400000">
            <a:off x="7452519" y="2493169"/>
            <a:ext cx="576262" cy="431800"/>
          </a:xfrm>
          <a:prstGeom prst="notchedRightArrow">
            <a:avLst>
              <a:gd name="adj1" fmla="val 50000"/>
              <a:gd name="adj2" fmla="val 33364"/>
            </a:avLst>
          </a:prstGeom>
          <a:noFill/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30" name="Rectangle 6"/>
          <p:cNvSpPr>
            <a:spLocks noGrp="1" noRot="1" noChangeArrowheads="1"/>
          </p:cNvSpPr>
          <p:nvPr>
            <p:ph type="title"/>
          </p:nvPr>
        </p:nvSpPr>
        <p:spPr>
          <a:xfrm>
            <a:off x="430213" y="28575"/>
            <a:ext cx="8389937" cy="592138"/>
          </a:xfrm>
        </p:spPr>
        <p:txBody>
          <a:bodyPr/>
          <a:lstStyle/>
          <a:p>
            <a:pPr algn="ctr" eaLnBrk="1" hangingPunct="1"/>
            <a:r>
              <a:rPr lang="ru-RU" sz="21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Единая тарифная сетка работников Республики Беларусь</a:t>
            </a:r>
          </a:p>
        </p:txBody>
      </p:sp>
      <p:pic>
        <p:nvPicPr>
          <p:cNvPr id="14339" name="Picture 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7950" y="692150"/>
            <a:ext cx="8928100" cy="59769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36" name="Group 576"/>
          <p:cNvGraphicFramePr>
            <a:graphicFrameLocks noGrp="1"/>
          </p:cNvGraphicFramePr>
          <p:nvPr/>
        </p:nvGraphicFramePr>
        <p:xfrm>
          <a:off x="0" y="476250"/>
          <a:ext cx="9107488" cy="6257929"/>
        </p:xfrm>
        <a:graphic>
          <a:graphicData uri="http://schemas.openxmlformats.org/drawingml/2006/table">
            <a:tbl>
              <a:tblPr/>
              <a:tblGrid>
                <a:gridCol w="323850"/>
                <a:gridCol w="1368425"/>
                <a:gridCol w="274638"/>
                <a:gridCol w="274637"/>
                <a:gridCol w="274638"/>
                <a:gridCol w="274637"/>
                <a:gridCol w="274638"/>
                <a:gridCol w="274637"/>
                <a:gridCol w="274638"/>
                <a:gridCol w="274637"/>
                <a:gridCol w="274638"/>
                <a:gridCol w="274637"/>
                <a:gridCol w="274638"/>
                <a:gridCol w="274637"/>
                <a:gridCol w="274638"/>
                <a:gridCol w="274637"/>
                <a:gridCol w="274638"/>
                <a:gridCol w="274637"/>
                <a:gridCol w="274638"/>
                <a:gridCol w="274637"/>
                <a:gridCol w="274638"/>
                <a:gridCol w="274637"/>
                <a:gridCol w="274638"/>
                <a:gridCol w="274637"/>
                <a:gridCol w="274638"/>
                <a:gridCol w="274637"/>
                <a:gridCol w="274638"/>
                <a:gridCol w="274637"/>
                <a:gridCol w="274638"/>
              </a:tblGrid>
              <a:tr h="3921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№ стр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Категория и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должности       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Тарифные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работников        </a:t>
                      </a: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разряды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Тарифный коэффициент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2,40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2,45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2,50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2,55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2,60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2,65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2,69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2,74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2,93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3,13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3,35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3,59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3,84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4,11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4,40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4,70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5,03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5,38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5,76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6,17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6,60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7,06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7,55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8,08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8,65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9,25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9,</a:t>
                      </a: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9</a:t>
                      </a: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Рабочие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Другие служащие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Руководители подразделе-ний административно-хозяйственного обслужи-вания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Специалисты среднего уровня квалификации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Специалисты высшего уровня квалификации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Ведущие специалисты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Руководители структур-ных  подразделений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Начальник бюро, сектора, группы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Начальник отдела, лаборатории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Главный специалист (руководитель структур-ного подразделения)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Руководители произ-водственных структурных подраз-делений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Мастер, заведующий скла-дом, начальник охраны объекта, мастер произво-дственного обучения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Старший мастер, заведую-щий: объектом торговли, общественного питания, производством, рынком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12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Начальник: участка (торговли, общественного питания, производственно-го), гаража, автошколы, смены, цеха, производи-тель работ (прораб), заведующий аптекой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13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Начальник производства, отделения, колонны, ре-монтной мастерской авто-транспортной организации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14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</a:rPr>
                        <a:t>Руководитель организации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uk-UA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5933" name="Line 573"/>
          <p:cNvSpPr>
            <a:spLocks noChangeShapeType="1"/>
          </p:cNvSpPr>
          <p:nvPr/>
        </p:nvSpPr>
        <p:spPr bwMode="auto">
          <a:xfrm>
            <a:off x="971550" y="620713"/>
            <a:ext cx="144463" cy="358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628286" name="Rectangle 574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333375"/>
          </a:xfrm>
        </p:spPr>
        <p:txBody>
          <a:bodyPr/>
          <a:lstStyle/>
          <a:p>
            <a:pPr algn="ctr" eaLnBrk="1" hangingPunct="1"/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Единая тарифная сетка работников потребительской кооперации Республики Беларусь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1116013" y="2205038"/>
            <a:ext cx="7289800" cy="2087562"/>
          </a:xfrm>
          <a:noFill/>
        </p:spPr>
        <p:txBody>
          <a:bodyPr/>
          <a:lstStyle/>
          <a:p>
            <a:pPr marL="990600" lvl="1" indent="-533400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ru-RU" sz="4000" b="1" i="1" smtClean="0">
                <a:solidFill>
                  <a:srgbClr val="000000"/>
                </a:solidFill>
                <a:effectLst/>
                <a:latin typeface="Times New Roman" pitchFamily="18" charset="0"/>
              </a:rPr>
              <a:t>     Последовательность формирования заработной платы работника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15888"/>
            <a:ext cx="8389938" cy="592137"/>
          </a:xfrm>
          <a:noFill/>
        </p:spPr>
        <p:txBody>
          <a:bodyPr/>
          <a:lstStyle/>
          <a:p>
            <a:pPr algn="ctr" eaLnBrk="1" hangingPunct="1"/>
            <a:r>
              <a:rPr lang="ru-RU" sz="2100" smtClean="0">
                <a:solidFill>
                  <a:srgbClr val="000000"/>
                </a:solidFill>
                <a:effectLst/>
              </a:rPr>
              <a:t>Формирование заработной платы работника организации на основании тарифной сетки</a:t>
            </a:r>
          </a:p>
        </p:txBody>
      </p:sp>
      <p:grpSp>
        <p:nvGrpSpPr>
          <p:cNvPr id="17411" name="Group 27"/>
          <p:cNvGrpSpPr>
            <a:grpSpLocks/>
          </p:cNvGrpSpPr>
          <p:nvPr/>
        </p:nvGrpSpPr>
        <p:grpSpPr bwMode="auto">
          <a:xfrm>
            <a:off x="255588" y="908050"/>
            <a:ext cx="8493125" cy="5127625"/>
            <a:chOff x="161" y="572"/>
            <a:chExt cx="5350" cy="3230"/>
          </a:xfrm>
        </p:grpSpPr>
        <p:sp>
          <p:nvSpPr>
            <p:cNvPr id="537605" name="Rectangle 5"/>
            <p:cNvSpPr>
              <a:spLocks noChangeArrowheads="1"/>
            </p:cNvSpPr>
            <p:nvPr/>
          </p:nvSpPr>
          <p:spPr bwMode="auto">
            <a:xfrm>
              <a:off x="161" y="823"/>
              <a:ext cx="995" cy="52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ts val="200"/>
                </a:spcBef>
                <a:defRPr/>
              </a:pPr>
              <a:r>
                <a:rPr lang="ru-RU" sz="1200" b="1" dirty="0">
                  <a:solidFill>
                    <a:srgbClr val="000000"/>
                  </a:solidFill>
                </a:rPr>
                <a:t>Тарифная ставка </a:t>
              </a:r>
            </a:p>
            <a:p>
              <a:pPr algn="ctr">
                <a:spcBef>
                  <a:spcPts val="200"/>
                </a:spcBef>
                <a:defRPr/>
              </a:pPr>
              <a:r>
                <a:rPr lang="ru-RU" sz="1200" b="1" dirty="0">
                  <a:solidFill>
                    <a:srgbClr val="000000"/>
                  </a:solidFill>
                </a:rPr>
                <a:t>(тарифный оклад)</a:t>
              </a:r>
              <a:endParaRPr lang="ru-RU" sz="1200" dirty="0">
                <a:solidFill>
                  <a:srgbClr val="000000"/>
                </a:solidFill>
                <a:latin typeface="Batang" pitchFamily="18" charset="-127"/>
              </a:endParaRPr>
            </a:p>
          </p:txBody>
        </p:sp>
        <p:sp>
          <p:nvSpPr>
            <p:cNvPr id="537606" name="Rectangle 6"/>
            <p:cNvSpPr>
              <a:spLocks noChangeArrowheads="1"/>
            </p:cNvSpPr>
            <p:nvPr/>
          </p:nvSpPr>
          <p:spPr bwMode="auto">
            <a:xfrm>
              <a:off x="1338" y="823"/>
              <a:ext cx="795" cy="55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ts val="600"/>
                </a:spcBef>
                <a:defRPr/>
              </a:pPr>
              <a:r>
                <a:rPr lang="ru-RU" sz="1300">
                  <a:solidFill>
                    <a:srgbClr val="000000"/>
                  </a:solidFill>
                </a:rPr>
                <a:t>тарифная </a:t>
              </a:r>
            </a:p>
            <a:p>
              <a:pPr algn="ctr">
                <a:defRPr/>
              </a:pPr>
              <a:r>
                <a:rPr lang="ru-RU" sz="1300">
                  <a:solidFill>
                    <a:srgbClr val="000000"/>
                  </a:solidFill>
                </a:rPr>
                <a:t>ставка </a:t>
              </a:r>
              <a:r>
                <a:rPr lang="en-US" sz="1300">
                  <a:solidFill>
                    <a:srgbClr val="000000"/>
                  </a:solidFill>
                </a:rPr>
                <a:t>I </a:t>
              </a:r>
              <a:r>
                <a:rPr lang="ru-RU" sz="1300">
                  <a:solidFill>
                    <a:srgbClr val="000000"/>
                  </a:solidFill>
                </a:rPr>
                <a:t>разряда</a:t>
              </a:r>
            </a:p>
            <a:p>
              <a:pPr>
                <a:defRPr/>
              </a:pPr>
              <a:endParaRPr lang="ru-RU" sz="1300">
                <a:solidFill>
                  <a:srgbClr val="000000"/>
                </a:solidFill>
                <a:latin typeface="Batang" pitchFamily="18" charset="-127"/>
              </a:endParaRPr>
            </a:p>
          </p:txBody>
        </p:sp>
        <p:sp>
          <p:nvSpPr>
            <p:cNvPr id="537607" name="Rectangle 7"/>
            <p:cNvSpPr>
              <a:spLocks noChangeArrowheads="1"/>
            </p:cNvSpPr>
            <p:nvPr/>
          </p:nvSpPr>
          <p:spPr bwMode="auto">
            <a:xfrm>
              <a:off x="2290" y="572"/>
              <a:ext cx="1021" cy="11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5000"/>
                </a:spcBef>
                <a:defRPr/>
              </a:pPr>
              <a:r>
                <a:rPr lang="ru-RU" sz="1300">
                  <a:solidFill>
                    <a:srgbClr val="000000"/>
                  </a:solidFill>
                </a:rPr>
                <a:t>тарифный коэффициент</a:t>
              </a:r>
            </a:p>
            <a:p>
              <a:pPr algn="ctr">
                <a:spcBef>
                  <a:spcPct val="15000"/>
                </a:spcBef>
                <a:defRPr/>
              </a:pPr>
              <a:r>
                <a:rPr lang="ru-RU" sz="1300">
                  <a:solidFill>
                    <a:srgbClr val="000000"/>
                  </a:solidFill>
                </a:rPr>
                <a:t> по ЕТС (кратный размер тарифной ставки </a:t>
              </a:r>
              <a:r>
                <a:rPr lang="en-US" sz="1300">
                  <a:solidFill>
                    <a:srgbClr val="000000"/>
                  </a:solidFill>
                </a:rPr>
                <a:t>I</a:t>
              </a:r>
              <a:r>
                <a:rPr lang="ru-RU" sz="1300">
                  <a:solidFill>
                    <a:srgbClr val="000000"/>
                  </a:solidFill>
                </a:rPr>
                <a:t> разряда), коэффициент согласно локального нормативного акта </a:t>
              </a:r>
              <a:endParaRPr lang="ru-RU" sz="1300">
                <a:solidFill>
                  <a:srgbClr val="000000"/>
                </a:solidFill>
                <a:latin typeface="Batang" pitchFamily="18" charset="-127"/>
              </a:endParaRPr>
            </a:p>
          </p:txBody>
        </p:sp>
        <p:sp>
          <p:nvSpPr>
            <p:cNvPr id="17417" name="Rectangle 8"/>
            <p:cNvSpPr>
              <a:spLocks noChangeArrowheads="1"/>
            </p:cNvSpPr>
            <p:nvPr/>
          </p:nvSpPr>
          <p:spPr bwMode="auto">
            <a:xfrm>
              <a:off x="1156" y="961"/>
              <a:ext cx="162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 b="1">
                  <a:solidFill>
                    <a:schemeClr val="tx2"/>
                  </a:solidFill>
                </a:rPr>
                <a:t>=</a:t>
              </a:r>
              <a:endParaRPr lang="ru-RU" sz="1600" b="1">
                <a:solidFill>
                  <a:schemeClr val="tx2"/>
                </a:solidFill>
                <a:latin typeface="Batang" pitchFamily="18" charset="-127"/>
              </a:endParaRPr>
            </a:p>
          </p:txBody>
        </p:sp>
        <p:sp>
          <p:nvSpPr>
            <p:cNvPr id="17418" name="Rectangle 9"/>
            <p:cNvSpPr>
              <a:spLocks noChangeArrowheads="1"/>
            </p:cNvSpPr>
            <p:nvPr/>
          </p:nvSpPr>
          <p:spPr bwMode="auto">
            <a:xfrm>
              <a:off x="2154" y="961"/>
              <a:ext cx="161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 b="1">
                  <a:solidFill>
                    <a:schemeClr val="tx2"/>
                  </a:solidFill>
                </a:rPr>
                <a:t>×</a:t>
              </a:r>
              <a:endParaRPr lang="ru-RU" sz="1600" b="1">
                <a:solidFill>
                  <a:schemeClr val="tx2"/>
                </a:solidFill>
                <a:latin typeface="Batang" pitchFamily="18" charset="-127"/>
              </a:endParaRPr>
            </a:p>
          </p:txBody>
        </p:sp>
        <p:sp>
          <p:nvSpPr>
            <p:cNvPr id="537610" name="Rectangle 10"/>
            <p:cNvSpPr>
              <a:spLocks noChangeArrowheads="1"/>
            </p:cNvSpPr>
            <p:nvPr/>
          </p:nvSpPr>
          <p:spPr bwMode="auto">
            <a:xfrm>
              <a:off x="161" y="2019"/>
              <a:ext cx="1414" cy="76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ts val="1000"/>
                </a:spcBef>
                <a:defRPr/>
              </a:pPr>
              <a:r>
                <a:rPr lang="ru-RU" sz="1300" b="1">
                  <a:solidFill>
                    <a:srgbClr val="000000"/>
                  </a:solidFill>
                </a:rPr>
                <a:t>Тарифная ставка рабочего (должностной оклад служащего)</a:t>
              </a:r>
              <a:endParaRPr lang="ru-RU" sz="1300">
                <a:solidFill>
                  <a:srgbClr val="000000"/>
                </a:solidFill>
                <a:latin typeface="Batang" pitchFamily="18" charset="-127"/>
              </a:endParaRPr>
            </a:p>
          </p:txBody>
        </p:sp>
        <p:sp>
          <p:nvSpPr>
            <p:cNvPr id="537611" name="Rectangle 11"/>
            <p:cNvSpPr>
              <a:spLocks noChangeArrowheads="1"/>
            </p:cNvSpPr>
            <p:nvPr/>
          </p:nvSpPr>
          <p:spPr bwMode="auto">
            <a:xfrm>
              <a:off x="1846" y="2098"/>
              <a:ext cx="889" cy="55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ru-RU" sz="1300">
                <a:solidFill>
                  <a:srgbClr val="000000"/>
                </a:solidFill>
              </a:endParaRPr>
            </a:p>
            <a:p>
              <a:pPr algn="ctr">
                <a:defRPr/>
              </a:pPr>
              <a:r>
                <a:rPr lang="ru-RU" sz="1300">
                  <a:solidFill>
                    <a:srgbClr val="000000"/>
                  </a:solidFill>
                </a:rPr>
                <a:t>тарифная ставка (тарифный оклад) </a:t>
              </a:r>
            </a:p>
            <a:p>
              <a:pPr>
                <a:defRPr/>
              </a:pPr>
              <a:endParaRPr lang="ru-RU" sz="1300">
                <a:solidFill>
                  <a:srgbClr val="000000"/>
                </a:solidFill>
                <a:latin typeface="Batang" pitchFamily="18" charset="-127"/>
              </a:endParaRPr>
            </a:p>
          </p:txBody>
        </p:sp>
        <p:sp>
          <p:nvSpPr>
            <p:cNvPr id="537612" name="Rectangle 12"/>
            <p:cNvSpPr>
              <a:spLocks noChangeArrowheads="1"/>
            </p:cNvSpPr>
            <p:nvPr/>
          </p:nvSpPr>
          <p:spPr bwMode="auto">
            <a:xfrm>
              <a:off x="2990" y="1904"/>
              <a:ext cx="2443" cy="93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sz="1300">
                  <a:solidFill>
                    <a:srgbClr val="000000"/>
                  </a:solidFill>
                </a:rPr>
                <a:t>повышение оклада в соответствии с контрактом до 300%  (устанавливается нанимателем), до 50% в связи с заключением контракта (Декрет Президента №29 от 26.07.1999), до 10% рабочим (до 7% служащим) (Постановление СМ №1748 от 09.11.1999) </a:t>
              </a:r>
              <a:endParaRPr lang="ru-RU" sz="1300">
                <a:solidFill>
                  <a:srgbClr val="000000"/>
                </a:solidFill>
                <a:latin typeface="Batang" pitchFamily="18" charset="-127"/>
              </a:endParaRPr>
            </a:p>
          </p:txBody>
        </p:sp>
        <p:sp>
          <p:nvSpPr>
            <p:cNvPr id="17422" name="Rectangle 13"/>
            <p:cNvSpPr>
              <a:spLocks noChangeArrowheads="1"/>
            </p:cNvSpPr>
            <p:nvPr/>
          </p:nvSpPr>
          <p:spPr bwMode="auto">
            <a:xfrm>
              <a:off x="1656" y="2276"/>
              <a:ext cx="162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 b="1">
                  <a:solidFill>
                    <a:schemeClr val="tx2"/>
                  </a:solidFill>
                </a:rPr>
                <a:t>=</a:t>
              </a:r>
              <a:endParaRPr lang="ru-RU" sz="1600" b="1">
                <a:solidFill>
                  <a:schemeClr val="tx2"/>
                </a:solidFill>
                <a:latin typeface="Batang" pitchFamily="18" charset="-127"/>
              </a:endParaRPr>
            </a:p>
          </p:txBody>
        </p:sp>
        <p:sp>
          <p:nvSpPr>
            <p:cNvPr id="17423" name="Rectangle 14"/>
            <p:cNvSpPr>
              <a:spLocks noChangeArrowheads="1"/>
            </p:cNvSpPr>
            <p:nvPr/>
          </p:nvSpPr>
          <p:spPr bwMode="auto">
            <a:xfrm>
              <a:off x="2788" y="2276"/>
              <a:ext cx="162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 b="1">
                  <a:solidFill>
                    <a:schemeClr val="tx2"/>
                  </a:solidFill>
                </a:rPr>
                <a:t>+</a:t>
              </a:r>
              <a:endParaRPr lang="ru-RU" sz="1600" b="1">
                <a:solidFill>
                  <a:schemeClr val="tx2"/>
                </a:solidFill>
                <a:latin typeface="Batang" pitchFamily="18" charset="-127"/>
              </a:endParaRPr>
            </a:p>
          </p:txBody>
        </p:sp>
        <p:sp>
          <p:nvSpPr>
            <p:cNvPr id="537615" name="Rectangle 15"/>
            <p:cNvSpPr>
              <a:spLocks noChangeArrowheads="1"/>
            </p:cNvSpPr>
            <p:nvPr/>
          </p:nvSpPr>
          <p:spPr bwMode="auto">
            <a:xfrm>
              <a:off x="161" y="2976"/>
              <a:ext cx="1414" cy="7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ts val="600"/>
                </a:spcBef>
                <a:defRPr/>
              </a:pPr>
              <a:endParaRPr lang="ru-RU" sz="1300" b="1">
                <a:solidFill>
                  <a:srgbClr val="000000"/>
                </a:solidFill>
              </a:endParaRPr>
            </a:p>
            <a:p>
              <a:pPr algn="ctr">
                <a:spcBef>
                  <a:spcPts val="200"/>
                </a:spcBef>
                <a:defRPr/>
              </a:pPr>
              <a:r>
                <a:rPr lang="ru-RU" sz="1300" b="1">
                  <a:solidFill>
                    <a:srgbClr val="000000"/>
                  </a:solidFill>
                </a:rPr>
                <a:t>Начисленная</a:t>
              </a:r>
            </a:p>
            <a:p>
              <a:pPr algn="ctr">
                <a:spcBef>
                  <a:spcPts val="200"/>
                </a:spcBef>
                <a:defRPr/>
              </a:pPr>
              <a:r>
                <a:rPr lang="ru-RU" sz="1300" b="1">
                  <a:solidFill>
                    <a:srgbClr val="000000"/>
                  </a:solidFill>
                </a:rPr>
                <a:t> заработная плата</a:t>
              </a:r>
            </a:p>
            <a:p>
              <a:pPr>
                <a:defRPr/>
              </a:pPr>
              <a:endParaRPr lang="ru-RU" sz="1300">
                <a:solidFill>
                  <a:srgbClr val="000000"/>
                </a:solidFill>
                <a:latin typeface="Batang" pitchFamily="18" charset="-127"/>
              </a:endParaRPr>
            </a:p>
          </p:txBody>
        </p:sp>
        <p:sp>
          <p:nvSpPr>
            <p:cNvPr id="537616" name="Rectangle 16"/>
            <p:cNvSpPr>
              <a:spLocks noChangeArrowheads="1"/>
            </p:cNvSpPr>
            <p:nvPr/>
          </p:nvSpPr>
          <p:spPr bwMode="auto">
            <a:xfrm>
              <a:off x="1858" y="3007"/>
              <a:ext cx="890" cy="75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ts val="600"/>
                </a:spcBef>
                <a:defRPr/>
              </a:pPr>
              <a:r>
                <a:rPr lang="ru-RU" sz="1300">
                  <a:solidFill>
                    <a:srgbClr val="000000"/>
                  </a:solidFill>
                </a:rPr>
                <a:t>тарифная </a:t>
              </a:r>
            </a:p>
            <a:p>
              <a:pPr algn="ctr">
                <a:defRPr/>
              </a:pPr>
              <a:r>
                <a:rPr lang="ru-RU" sz="1300">
                  <a:solidFill>
                    <a:srgbClr val="000000"/>
                  </a:solidFill>
                </a:rPr>
                <a:t>ставка рабочего (должностной оклад служащего)</a:t>
              </a:r>
            </a:p>
            <a:p>
              <a:pPr>
                <a:defRPr/>
              </a:pPr>
              <a:endParaRPr lang="ru-RU" sz="1300">
                <a:solidFill>
                  <a:srgbClr val="000000"/>
                </a:solidFill>
                <a:latin typeface="Batang" pitchFamily="18" charset="-127"/>
              </a:endParaRPr>
            </a:p>
          </p:txBody>
        </p:sp>
        <p:sp>
          <p:nvSpPr>
            <p:cNvPr id="537617" name="Rectangle 17"/>
            <p:cNvSpPr>
              <a:spLocks noChangeArrowheads="1"/>
            </p:cNvSpPr>
            <p:nvPr/>
          </p:nvSpPr>
          <p:spPr bwMode="auto">
            <a:xfrm>
              <a:off x="2990" y="2976"/>
              <a:ext cx="2443" cy="82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36000"/>
                </a:lnSpc>
                <a:defRPr/>
              </a:pPr>
              <a:endParaRPr lang="ru-RU" sz="1300">
                <a:solidFill>
                  <a:srgbClr val="000000"/>
                </a:solidFill>
              </a:endParaRPr>
            </a:p>
            <a:p>
              <a:pPr algn="ctr">
                <a:lnSpc>
                  <a:spcPct val="115000"/>
                </a:lnSpc>
                <a:defRPr/>
              </a:pPr>
              <a:r>
                <a:rPr lang="ru-RU" sz="1300">
                  <a:solidFill>
                    <a:srgbClr val="000000"/>
                  </a:solidFill>
                </a:rPr>
                <a:t>премии, надбавки, доплаты в соответствии с Трудовым кодексом, коллективным договором,  контрактом</a:t>
              </a:r>
              <a:endParaRPr lang="ru-RU" sz="1300">
                <a:solidFill>
                  <a:srgbClr val="000000"/>
                </a:solidFill>
                <a:latin typeface="Batang" pitchFamily="18" charset="-127"/>
              </a:endParaRPr>
            </a:p>
          </p:txBody>
        </p:sp>
        <p:sp>
          <p:nvSpPr>
            <p:cNvPr id="17427" name="Rectangle 18"/>
            <p:cNvSpPr>
              <a:spLocks noChangeArrowheads="1"/>
            </p:cNvSpPr>
            <p:nvPr/>
          </p:nvSpPr>
          <p:spPr bwMode="auto">
            <a:xfrm>
              <a:off x="1660" y="3238"/>
              <a:ext cx="162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 b="1">
                  <a:solidFill>
                    <a:schemeClr val="tx2"/>
                  </a:solidFill>
                </a:rPr>
                <a:t>=</a:t>
              </a:r>
              <a:endParaRPr lang="ru-RU" sz="1600" b="1">
                <a:solidFill>
                  <a:schemeClr val="tx2"/>
                </a:solidFill>
                <a:latin typeface="Batang" pitchFamily="18" charset="-127"/>
              </a:endParaRPr>
            </a:p>
          </p:txBody>
        </p:sp>
        <p:sp>
          <p:nvSpPr>
            <p:cNvPr id="17428" name="Rectangle 19"/>
            <p:cNvSpPr>
              <a:spLocks noChangeArrowheads="1"/>
            </p:cNvSpPr>
            <p:nvPr/>
          </p:nvSpPr>
          <p:spPr bwMode="auto">
            <a:xfrm>
              <a:off x="2774" y="3238"/>
              <a:ext cx="161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 b="1">
                  <a:solidFill>
                    <a:schemeClr val="tx2"/>
                  </a:solidFill>
                </a:rPr>
                <a:t>+</a:t>
              </a:r>
              <a:endParaRPr lang="ru-RU" sz="1600" b="1">
                <a:solidFill>
                  <a:schemeClr val="tx2"/>
                </a:solidFill>
                <a:latin typeface="Batang" pitchFamily="18" charset="-127"/>
              </a:endParaRPr>
            </a:p>
          </p:txBody>
        </p:sp>
        <p:sp>
          <p:nvSpPr>
            <p:cNvPr id="537620" name="Rectangle 20"/>
            <p:cNvSpPr>
              <a:spLocks noChangeArrowheads="1"/>
            </p:cNvSpPr>
            <p:nvPr/>
          </p:nvSpPr>
          <p:spPr bwMode="auto">
            <a:xfrm>
              <a:off x="4604" y="618"/>
              <a:ext cx="907" cy="113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ts val="600"/>
                </a:spcBef>
                <a:defRPr/>
              </a:pPr>
              <a:r>
                <a:rPr lang="ru-RU" sz="1300">
                  <a:solidFill>
                    <a:srgbClr val="000000"/>
                  </a:solidFill>
                </a:rPr>
                <a:t>коэффициент повышения по технологическим видам работ, видам деятельности, отраслям (устанавливается нанимателем)</a:t>
              </a:r>
              <a:endParaRPr lang="ru-RU" sz="1300">
                <a:solidFill>
                  <a:srgbClr val="000000"/>
                </a:solidFill>
                <a:latin typeface="Batang" pitchFamily="18" charset="-127"/>
              </a:endParaRPr>
            </a:p>
          </p:txBody>
        </p:sp>
        <p:sp>
          <p:nvSpPr>
            <p:cNvPr id="17430" name="Rectangle 21"/>
            <p:cNvSpPr>
              <a:spLocks noChangeArrowheads="1"/>
            </p:cNvSpPr>
            <p:nvPr/>
          </p:nvSpPr>
          <p:spPr bwMode="auto">
            <a:xfrm>
              <a:off x="3288" y="981"/>
              <a:ext cx="161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600" b="1">
                  <a:solidFill>
                    <a:schemeClr val="tx2"/>
                  </a:solidFill>
                </a:rPr>
                <a:t>×</a:t>
              </a:r>
              <a:endParaRPr lang="ru-RU" sz="1600" b="1">
                <a:solidFill>
                  <a:schemeClr val="tx2"/>
                </a:solidFill>
                <a:latin typeface="Batang" pitchFamily="18" charset="-127"/>
              </a:endParaRPr>
            </a:p>
          </p:txBody>
        </p:sp>
      </p:grpSp>
      <p:sp>
        <p:nvSpPr>
          <p:cNvPr id="537624" name="Rectangle 24"/>
          <p:cNvSpPr>
            <a:spLocks noChangeArrowheads="1"/>
          </p:cNvSpPr>
          <p:nvPr/>
        </p:nvSpPr>
        <p:spPr bwMode="auto">
          <a:xfrm>
            <a:off x="5508625" y="908050"/>
            <a:ext cx="1441450" cy="1873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5000"/>
              </a:spcBef>
              <a:defRPr/>
            </a:pPr>
            <a:r>
              <a:rPr lang="ru-RU" sz="1300">
                <a:solidFill>
                  <a:srgbClr val="000000"/>
                </a:solidFill>
              </a:rPr>
              <a:t>корректирующий коэффициент к тарифным ставкам (только для работников бюджетных организаций)</a:t>
            </a:r>
            <a:endParaRPr lang="ru-RU" sz="1300">
              <a:solidFill>
                <a:srgbClr val="000000"/>
              </a:solidFill>
              <a:latin typeface="Batang" pitchFamily="18" charset="-127"/>
            </a:endParaRPr>
          </a:p>
        </p:txBody>
      </p:sp>
      <p:sp>
        <p:nvSpPr>
          <p:cNvPr id="17413" name="Rectangle 25"/>
          <p:cNvSpPr>
            <a:spLocks noChangeArrowheads="1"/>
          </p:cNvSpPr>
          <p:nvPr/>
        </p:nvSpPr>
        <p:spPr bwMode="auto">
          <a:xfrm>
            <a:off x="7019925" y="1557338"/>
            <a:ext cx="2555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600" b="1">
                <a:solidFill>
                  <a:schemeClr val="tx2"/>
                </a:solidFill>
              </a:rPr>
              <a:t>×</a:t>
            </a:r>
            <a:endParaRPr lang="ru-RU" sz="1600" b="1">
              <a:solidFill>
                <a:schemeClr val="tx2"/>
              </a:solidFill>
              <a:latin typeface="Batang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5613" y="244475"/>
            <a:ext cx="8389937" cy="592138"/>
          </a:xfrm>
          <a:noFill/>
        </p:spPr>
        <p:txBody>
          <a:bodyPr/>
          <a:lstStyle/>
          <a:p>
            <a:pPr algn="ctr" eaLnBrk="1" hangingPunct="1"/>
            <a:r>
              <a:rPr lang="ru-RU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Сдельные расценки, применяемые в торговле</a:t>
            </a:r>
            <a:r>
              <a:rPr lang="ru-RU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180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5" name="Line 9"/>
          <p:cNvSpPr>
            <a:spLocks noChangeShapeType="1"/>
          </p:cNvSpPr>
          <p:nvPr/>
        </p:nvSpPr>
        <p:spPr bwMode="auto">
          <a:xfrm flipH="1" flipV="1">
            <a:off x="2843213" y="2852738"/>
            <a:ext cx="927100" cy="91757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8436" name="Line 10"/>
          <p:cNvSpPr>
            <a:spLocks noChangeShapeType="1"/>
          </p:cNvSpPr>
          <p:nvPr/>
        </p:nvSpPr>
        <p:spPr bwMode="auto">
          <a:xfrm flipV="1">
            <a:off x="4567238" y="2811463"/>
            <a:ext cx="0" cy="143827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8437" name="Line 11"/>
          <p:cNvSpPr>
            <a:spLocks noChangeShapeType="1"/>
          </p:cNvSpPr>
          <p:nvPr/>
        </p:nvSpPr>
        <p:spPr bwMode="auto">
          <a:xfrm flipV="1">
            <a:off x="4930775" y="2852738"/>
            <a:ext cx="1370013" cy="100965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8438" name="Line 12"/>
          <p:cNvSpPr>
            <a:spLocks noChangeShapeType="1"/>
          </p:cNvSpPr>
          <p:nvPr/>
        </p:nvSpPr>
        <p:spPr bwMode="auto">
          <a:xfrm flipV="1">
            <a:off x="5508625" y="3933825"/>
            <a:ext cx="863600" cy="1746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8439" name="Line 13"/>
          <p:cNvSpPr>
            <a:spLocks noChangeShapeType="1"/>
          </p:cNvSpPr>
          <p:nvPr/>
        </p:nvSpPr>
        <p:spPr bwMode="auto">
          <a:xfrm flipH="1" flipV="1">
            <a:off x="2843213" y="3933825"/>
            <a:ext cx="776287" cy="793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8440" name="Line 14"/>
          <p:cNvSpPr>
            <a:spLocks noChangeShapeType="1"/>
          </p:cNvSpPr>
          <p:nvPr/>
        </p:nvSpPr>
        <p:spPr bwMode="auto">
          <a:xfrm flipH="1">
            <a:off x="3348038" y="4005263"/>
            <a:ext cx="985837" cy="773112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8441" name="Line 15"/>
          <p:cNvSpPr>
            <a:spLocks noChangeShapeType="1"/>
          </p:cNvSpPr>
          <p:nvPr/>
        </p:nvSpPr>
        <p:spPr bwMode="auto">
          <a:xfrm>
            <a:off x="5292725" y="3860800"/>
            <a:ext cx="1008063" cy="9366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uk-UA"/>
          </a:p>
        </p:txBody>
      </p:sp>
      <p:sp>
        <p:nvSpPr>
          <p:cNvPr id="18442" name="AutoShape 16"/>
          <p:cNvSpPr>
            <a:spLocks noChangeArrowheads="1"/>
          </p:cNvSpPr>
          <p:nvPr/>
        </p:nvSpPr>
        <p:spPr bwMode="auto">
          <a:xfrm>
            <a:off x="3260725" y="3476625"/>
            <a:ext cx="2806700" cy="942975"/>
          </a:xfrm>
          <a:prstGeom prst="roundRect">
            <a:avLst>
              <a:gd name="adj" fmla="val 50000"/>
            </a:avLst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lIns="18000" rIns="18000" anchor="ctr"/>
          <a:lstStyle/>
          <a:p>
            <a:pPr marL="179388" lvl="1" algn="ctr"/>
            <a:r>
              <a:rPr lang="ru-RU" sz="2000" b="1">
                <a:solidFill>
                  <a:srgbClr val="000000"/>
                </a:solidFill>
              </a:rPr>
              <a:t>ВИДЫ РАСЦЕНОК</a:t>
            </a:r>
            <a:endParaRPr lang="ru-RU" sz="2000"/>
          </a:p>
        </p:txBody>
      </p:sp>
      <p:sp>
        <p:nvSpPr>
          <p:cNvPr id="46091" name="Rectangle 17"/>
          <p:cNvSpPr>
            <a:spLocks noChangeArrowheads="1"/>
          </p:cNvSpPr>
          <p:nvPr/>
        </p:nvSpPr>
        <p:spPr bwMode="auto">
          <a:xfrm>
            <a:off x="3322638" y="1054100"/>
            <a:ext cx="2519362" cy="1755775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72000"/>
              </a:lnSpc>
            </a:pPr>
            <a:r>
              <a:rPr lang="ru-RU">
                <a:solidFill>
                  <a:srgbClr val="000000"/>
                </a:solidFill>
              </a:rPr>
              <a:t>Товарные </a:t>
            </a:r>
            <a:br>
              <a:rPr lang="ru-RU">
                <a:solidFill>
                  <a:srgbClr val="000000"/>
                </a:solidFill>
              </a:rPr>
            </a:br>
            <a:r>
              <a:rPr lang="ru-RU">
                <a:solidFill>
                  <a:srgbClr val="000000"/>
                </a:solidFill>
              </a:rPr>
              <a:t>(устанавливаются по отдельным товарным группам)</a:t>
            </a:r>
            <a:endParaRPr lang="ru-RU"/>
          </a:p>
        </p:txBody>
      </p:sp>
      <p:sp>
        <p:nvSpPr>
          <p:cNvPr id="46092" name="Rectangle 18"/>
          <p:cNvSpPr>
            <a:spLocks noChangeArrowheads="1"/>
          </p:cNvSpPr>
          <p:nvPr/>
        </p:nvSpPr>
        <p:spPr bwMode="auto">
          <a:xfrm>
            <a:off x="468313" y="1484313"/>
            <a:ext cx="2482850" cy="1368425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72000"/>
              </a:lnSpc>
            </a:pPr>
            <a:r>
              <a:rPr lang="ru-RU">
                <a:solidFill>
                  <a:srgbClr val="000000"/>
                </a:solidFill>
              </a:rPr>
              <a:t>За 1 млн. руб. </a:t>
            </a:r>
            <a:br>
              <a:rPr lang="ru-RU">
                <a:solidFill>
                  <a:srgbClr val="000000"/>
                </a:solidFill>
              </a:rPr>
            </a:br>
            <a:r>
              <a:rPr lang="ru-RU">
                <a:solidFill>
                  <a:srgbClr val="000000"/>
                </a:solidFill>
              </a:rPr>
              <a:t>товарооборота</a:t>
            </a:r>
            <a:endParaRPr lang="ru-RU"/>
          </a:p>
        </p:txBody>
      </p:sp>
      <p:sp>
        <p:nvSpPr>
          <p:cNvPr id="46093" name="Rectangle 19"/>
          <p:cNvSpPr>
            <a:spLocks noChangeArrowheads="1"/>
          </p:cNvSpPr>
          <p:nvPr/>
        </p:nvSpPr>
        <p:spPr bwMode="auto">
          <a:xfrm>
            <a:off x="6156325" y="1484313"/>
            <a:ext cx="2589213" cy="1354137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72000"/>
              </a:lnSpc>
            </a:pPr>
            <a:r>
              <a:rPr lang="ru-RU">
                <a:solidFill>
                  <a:srgbClr val="000000"/>
                </a:solidFill>
              </a:rPr>
              <a:t>В процентах </a:t>
            </a:r>
            <a:br>
              <a:rPr lang="ru-RU">
                <a:solidFill>
                  <a:srgbClr val="000000"/>
                </a:solidFill>
              </a:rPr>
            </a:br>
            <a:r>
              <a:rPr lang="ru-RU">
                <a:solidFill>
                  <a:srgbClr val="000000"/>
                </a:solidFill>
              </a:rPr>
              <a:t>к валовому доходу </a:t>
            </a:r>
            <a:br>
              <a:rPr lang="ru-RU">
                <a:solidFill>
                  <a:srgbClr val="000000"/>
                </a:solidFill>
              </a:rPr>
            </a:br>
            <a:r>
              <a:rPr lang="ru-RU">
                <a:solidFill>
                  <a:srgbClr val="000000"/>
                </a:solidFill>
              </a:rPr>
              <a:t>от реализации</a:t>
            </a:r>
            <a:endParaRPr lang="ru-RU"/>
          </a:p>
        </p:txBody>
      </p:sp>
      <p:sp>
        <p:nvSpPr>
          <p:cNvPr id="46094" name="Rectangle 20"/>
          <p:cNvSpPr>
            <a:spLocks noChangeArrowheads="1"/>
          </p:cNvSpPr>
          <p:nvPr/>
        </p:nvSpPr>
        <p:spPr bwMode="auto">
          <a:xfrm>
            <a:off x="323850" y="3284538"/>
            <a:ext cx="2532063" cy="1046162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marL="179388" lvl="1" algn="ctr">
              <a:lnSpc>
                <a:spcPct val="72000"/>
              </a:lnSpc>
            </a:pPr>
            <a:r>
              <a:rPr lang="ru-RU">
                <a:solidFill>
                  <a:srgbClr val="000000"/>
                </a:solidFill>
              </a:rPr>
              <a:t>В процентах к хозрасчетному доходу</a:t>
            </a:r>
            <a:endParaRPr lang="ru-RU"/>
          </a:p>
        </p:txBody>
      </p:sp>
      <p:sp>
        <p:nvSpPr>
          <p:cNvPr id="46095" name="Rectangle 21"/>
          <p:cNvSpPr>
            <a:spLocks noChangeArrowheads="1"/>
          </p:cNvSpPr>
          <p:nvPr/>
        </p:nvSpPr>
        <p:spPr bwMode="auto">
          <a:xfrm>
            <a:off x="1619250" y="4797425"/>
            <a:ext cx="2598738" cy="1044575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72000"/>
              </a:lnSpc>
            </a:pPr>
            <a:r>
              <a:rPr lang="ru-RU">
                <a:solidFill>
                  <a:srgbClr val="000000"/>
                </a:solidFill>
              </a:rPr>
              <a:t>За 1% выполнения плана товарооборота</a:t>
            </a:r>
            <a:endParaRPr lang="ru-RU"/>
          </a:p>
        </p:txBody>
      </p:sp>
      <p:sp>
        <p:nvSpPr>
          <p:cNvPr id="46096" name="Rectangle 22"/>
          <p:cNvSpPr>
            <a:spLocks noChangeArrowheads="1"/>
          </p:cNvSpPr>
          <p:nvPr/>
        </p:nvSpPr>
        <p:spPr bwMode="auto">
          <a:xfrm>
            <a:off x="5364163" y="4797425"/>
            <a:ext cx="2590800" cy="1044575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72000"/>
              </a:lnSpc>
            </a:pPr>
            <a:r>
              <a:rPr lang="ru-RU">
                <a:solidFill>
                  <a:srgbClr val="000000"/>
                </a:solidFill>
              </a:rPr>
              <a:t>За натуральные </a:t>
            </a:r>
            <a:br>
              <a:rPr lang="ru-RU">
                <a:solidFill>
                  <a:srgbClr val="000000"/>
                </a:solidFill>
              </a:rPr>
            </a:br>
            <a:r>
              <a:rPr lang="ru-RU">
                <a:solidFill>
                  <a:srgbClr val="000000"/>
                </a:solidFill>
              </a:rPr>
              <a:t>показатели</a:t>
            </a:r>
            <a:endParaRPr lang="ru-RU"/>
          </a:p>
        </p:txBody>
      </p:sp>
      <p:sp>
        <p:nvSpPr>
          <p:cNvPr id="46097" name="Rectangle 23"/>
          <p:cNvSpPr>
            <a:spLocks noChangeArrowheads="1"/>
          </p:cNvSpPr>
          <p:nvPr/>
        </p:nvSpPr>
        <p:spPr bwMode="auto">
          <a:xfrm>
            <a:off x="6372225" y="3284538"/>
            <a:ext cx="2441575" cy="1081087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179388" lvl="1" algn="ctr">
              <a:lnSpc>
                <a:spcPct val="72000"/>
              </a:lnSpc>
            </a:pPr>
            <a:r>
              <a:rPr lang="ru-RU">
                <a:solidFill>
                  <a:srgbClr val="000000"/>
                </a:solidFill>
              </a:rPr>
              <a:t>В процентах </a:t>
            </a:r>
            <a:br>
              <a:rPr lang="ru-RU">
                <a:solidFill>
                  <a:srgbClr val="000000"/>
                </a:solidFill>
              </a:rPr>
            </a:br>
            <a:r>
              <a:rPr lang="ru-RU">
                <a:solidFill>
                  <a:srgbClr val="000000"/>
                </a:solidFill>
              </a:rPr>
              <a:t>к товарообороту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765175"/>
            <a:ext cx="8280400" cy="4967288"/>
          </a:xfrm>
          <a:noFill/>
        </p:spPr>
        <p:txBody>
          <a:bodyPr/>
          <a:lstStyle/>
          <a:p>
            <a:pPr algn="just"/>
            <a:endParaRPr lang="ru-RU" smtClean="0">
              <a:solidFill>
                <a:srgbClr val="000000"/>
              </a:solidFill>
              <a:effectLst/>
            </a:endParaRPr>
          </a:p>
          <a:p>
            <a:pPr algn="just">
              <a:buFont typeface="Wingdings" pitchFamily="2" charset="2"/>
              <a:buNone/>
            </a:pPr>
            <a:r>
              <a:rPr lang="ru-RU" sz="3000" b="1" smtClean="0">
                <a:solidFill>
                  <a:srgbClr val="000000"/>
                </a:solidFill>
                <a:effectLst/>
                <a:latin typeface="Times New Roman" pitchFamily="18" charset="0"/>
              </a:rPr>
              <a:t>      </a:t>
            </a:r>
            <a:r>
              <a:rPr lang="ru-RU" sz="3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Расценка в процентах от товарооборота:</a:t>
            </a:r>
          </a:p>
          <a:p>
            <a:pPr algn="just">
              <a:buFont typeface="Wingdings" pitchFamily="2" charset="2"/>
              <a:buNone/>
            </a:pPr>
            <a:r>
              <a:rPr lang="ru-RU" sz="3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 ИНДИВИДУАЛЬНАЯ = (Тарифная ставка продавца  : норма выработки в месяц) * 100%</a:t>
            </a:r>
          </a:p>
          <a:p>
            <a:pPr algn="just">
              <a:buFont typeface="Wingdings" pitchFamily="2" charset="2"/>
              <a:buNone/>
            </a:pPr>
            <a:endParaRPr lang="ru-RU" sz="3000" b="1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ru-RU" sz="3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 КОЛЛЕКТИВНАЯ = (Сумма тарифных ставок работников торгового объекта : план товарооборота в месяц) * 100%</a:t>
            </a:r>
          </a:p>
          <a:p>
            <a:pPr algn="just">
              <a:buFont typeface="Wingdings" pitchFamily="2" charset="2"/>
              <a:buNone/>
            </a:pPr>
            <a:r>
              <a:rPr lang="ru-RU" sz="3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1098550" y="1530350"/>
            <a:ext cx="6929438" cy="1322388"/>
          </a:xfrm>
          <a:noFill/>
        </p:spPr>
        <p:txBody>
          <a:bodyPr/>
          <a:lstStyle/>
          <a:p>
            <a:pPr marL="990600" lvl="1" indent="-533400" algn="ctr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  <a:defRPr/>
            </a:pPr>
            <a:r>
              <a:rPr lang="ru-RU" sz="4000" b="1" i="1" dirty="0">
                <a:solidFill>
                  <a:srgbClr val="000000"/>
                </a:solidFill>
                <a:effectLst/>
                <a:latin typeface="Times New Roman" pitchFamily="18" charset="0"/>
              </a:rPr>
              <a:t> </a:t>
            </a:r>
            <a:r>
              <a:rPr lang="ru-RU" sz="4000" b="1" i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   Гибкие системы оплаты труда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  <a:defRPr/>
            </a:pPr>
            <a:r>
              <a:rPr lang="ru-RU" sz="1400" b="1" i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1098550" y="1125538"/>
            <a:ext cx="7145338" cy="4824412"/>
          </a:xfrm>
          <a:noFill/>
        </p:spPr>
        <p:txBody>
          <a:bodyPr/>
          <a:lstStyle/>
          <a:p>
            <a:pPr marL="990600" lvl="1" indent="-533400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endParaRPr lang="ru-RU" sz="1400" b="1" i="1" smtClean="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marL="990600" lvl="1" indent="-533400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endParaRPr lang="ru-RU" sz="1400" b="1" i="1" smtClean="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marL="990600" lvl="1" indent="-533400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endParaRPr lang="ru-RU" sz="1400" b="1" i="1" smtClean="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marL="990600" lvl="1" indent="-533400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endParaRPr lang="ru-RU" sz="1400" b="1" i="1" smtClean="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marL="990600" lvl="1" indent="-533400" algn="just"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ru-RU" sz="1800" b="1" smtClean="0"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1.    Система оплаты труда на основе тарифной сетки, разработанной в организации (повременная форма);</a:t>
            </a:r>
          </a:p>
          <a:p>
            <a:pPr marL="990600" lvl="1" indent="-533400" eaLnBrk="1" hangingPunct="1">
              <a:lnSpc>
                <a:spcPct val="11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ru-RU" sz="1800" b="1" smtClean="0">
                <a:solidFill>
                  <a:srgbClr val="000000"/>
                </a:solidFill>
                <a:effectLst/>
                <a:latin typeface="Verdana" pitchFamily="34" charset="0"/>
              </a:rPr>
              <a:t>2.    Комиссионная система (сдельная и повременная форма);</a:t>
            </a:r>
          </a:p>
          <a:p>
            <a:pPr marL="990600" lvl="1" indent="-533400" eaLnBrk="1" hangingPunct="1">
              <a:lnSpc>
                <a:spcPct val="12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ru-RU" sz="1800" b="1" smtClean="0">
                <a:solidFill>
                  <a:srgbClr val="000000"/>
                </a:solidFill>
                <a:effectLst/>
                <a:latin typeface="Verdana" pitchFamily="34" charset="0"/>
              </a:rPr>
              <a:t>3.    Система «плавающих окладов» (повременная форма);</a:t>
            </a:r>
          </a:p>
          <a:p>
            <a:pPr marL="990600" lvl="1" indent="-533400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endParaRPr lang="ru-RU" sz="1800" b="1" smtClean="0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549275"/>
            <a:ext cx="8280400" cy="4967288"/>
          </a:xfrm>
          <a:noFill/>
        </p:spPr>
        <p:txBody>
          <a:bodyPr/>
          <a:lstStyle/>
          <a:p>
            <a:pPr algn="just">
              <a:defRPr/>
            </a:pPr>
            <a:r>
              <a:rPr lang="ru-RU" dirty="0" smtClean="0">
                <a:effectLst/>
              </a:rPr>
              <a:t>Та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Согласно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Трудового кодекса Республики Беларусь </a:t>
            </a: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заработная плата 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представляет собой вознаграждение за труд, которое наниматель обязан 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выплатить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работнику за выполненную работу в зависимости от ее сложности, количества, качества, условий труда и квалификации работника с учетом фактически отработанного времени, а также за периоды включенные в рабочее 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время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8858250" cy="579438"/>
          </a:xfrm>
        </p:spPr>
        <p:txBody>
          <a:bodyPr/>
          <a:lstStyle/>
          <a:p>
            <a:pPr algn="ctr" eaLnBrk="1" hangingPunct="1"/>
            <a:r>
              <a:rPr lang="ru-RU" sz="1900" b="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Критерии текущего премирования отдельных категорий работников за основные результаты деятельности торговой организации</a:t>
            </a:r>
          </a:p>
        </p:txBody>
      </p:sp>
      <p:graphicFrame>
        <p:nvGraphicFramePr>
          <p:cNvPr id="22547" name="Group 19"/>
          <p:cNvGraphicFramePr>
            <a:graphicFrameLocks noGrp="1"/>
          </p:cNvGraphicFramePr>
          <p:nvPr>
            <p:ph idx="1"/>
          </p:nvPr>
        </p:nvGraphicFramePr>
        <p:xfrm>
          <a:off x="250825" y="620713"/>
          <a:ext cx="8424863" cy="6054725"/>
        </p:xfrm>
        <a:graphic>
          <a:graphicData uri="http://schemas.openxmlformats.org/drawingml/2006/table">
            <a:tbl>
              <a:tblPr/>
              <a:tblGrid>
                <a:gridCol w="3503613"/>
                <a:gridCol w="4921250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Должность</a:t>
                      </a:r>
                    </a:p>
                  </a:txBody>
                  <a:tcPr marT="45695" marB="45695" horzOverflow="overflow">
                    <a:lnL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Критерии (показатели) премирования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 Руководитель организации (директор, начальник, председатель правления), заместитель руководителя, главный бухгалтер, заместитель главного бухгалтера, начальники отделов (торговли, маркетинга и др.), специалисты.</a:t>
                      </a:r>
                    </a:p>
                  </a:txBody>
                  <a:tcPr marT="45695" marB="45695" horzOverflow="overflow">
                    <a:lnL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-Темп роста валютной выручки нарастающим итогом с начала года к соответствующему периоду прошлого года;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- Темп роста товарооборота в сопоставимых ценах нарастающим итогом с начала года к соответствующему периоду прошлого года;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- Рост рентабельности продаж нарастающим итогом с начала года к соответствующему периоду прошлого года;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- Темп роста номинальной среднемесячной заработной платы нарастающим итогом с начала года к соответствующему периоду прошлого года;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- Темп роста производительности труда по совокупному объему  деятельности нарастающим итогом с начала года к соответствующему периоду прошлого года;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- Выполнение прогнозного показателя по экспорту товаров;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- Выполнение  прогнозного показателя по освоению инвестиций в основной капитал;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- Выполнение плана (прогноза) товарооборота за месяц.</a:t>
                      </a:r>
                    </a:p>
                  </a:txBody>
                  <a:tcPr marT="45695" marB="45695" horzOverflow="overflow">
                    <a:lnL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72" name="Group 20"/>
          <p:cNvGraphicFramePr>
            <a:graphicFrameLocks noGrp="1"/>
          </p:cNvGraphicFramePr>
          <p:nvPr>
            <p:ph idx="1"/>
          </p:nvPr>
        </p:nvGraphicFramePr>
        <p:xfrm>
          <a:off x="107950" y="115888"/>
          <a:ext cx="8928100" cy="3246437"/>
        </p:xfrm>
        <a:graphic>
          <a:graphicData uri="http://schemas.openxmlformats.org/drawingml/2006/table">
            <a:tbl>
              <a:tblPr/>
              <a:tblGrid>
                <a:gridCol w="2946400"/>
                <a:gridCol w="5981700"/>
              </a:tblGrid>
              <a:tr h="324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. Заведующие магазинами (отделами, секциями), их заместителями, администраторы торговых залов, продавцы.</a:t>
                      </a:r>
                    </a:p>
                  </a:txBody>
                  <a:tcPr marT="45724" marB="45724" horzOverflow="overflow">
                    <a:lnL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Выполнение плана (прогноза) товарооборота за месяц по торговому объекту;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Темп роста валового дохода на 1 м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²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торговой площади по торговому объекту в сопоставимых ценах за месяц к соответствующему месяцу прошлого года;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Рост удельного веса продаж по безналичному расчету в розничном товарообороте торгового объекта за месяц к соответствующему месяцу прошлого года;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Рост удельного веса быстрореализуемых товарных позиций в розничном товарообороте торгового объекта за отчетный месяц к соответствующему месяцу прошлого года;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Обеспечение рентабельности продаж за отчетный месяц.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74" name="Group 22"/>
          <p:cNvGraphicFramePr>
            <a:graphicFrameLocks noGrp="1"/>
          </p:cNvGraphicFramePr>
          <p:nvPr/>
        </p:nvGraphicFramePr>
        <p:xfrm>
          <a:off x="107950" y="3429000"/>
          <a:ext cx="8928100" cy="3017838"/>
        </p:xfrm>
        <a:graphic>
          <a:graphicData uri="http://schemas.openxmlformats.org/drawingml/2006/table">
            <a:tbl>
              <a:tblPr/>
              <a:tblGrid>
                <a:gridCol w="2976563"/>
                <a:gridCol w="5951537"/>
              </a:tblGrid>
              <a:tr h="301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3. Старшие кассиры, контролеры-кассиры.</a:t>
                      </a:r>
                    </a:p>
                  </a:txBody>
                  <a:tcPr marT="45725" marB="45725" horzOverflow="overflow">
                    <a:lnL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-Темп роста средней стоимости чека (средней покупки) в сопоставимых ценах за отчетный месяц к соответствующему месяцу прошлого года;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Выполнение плана (прогноза) товарооборота за отчетный месяц по торговому объекту;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Темп роста валового дохода на 1 м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²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торговой площади по торговому объекту в сопоставимых ценах за месяц к соответствующему месяцу прошлого года;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Рост удельного веса продаж по безналичному расчету в розничном товарообороте торгового объекта за месяц к соответствующему месяцу прошлого года;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Обеспечение рентабельности продаж за отчетный месяц.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97" name="Group 21"/>
          <p:cNvGraphicFramePr>
            <a:graphicFrameLocks noGrp="1"/>
          </p:cNvGraphicFramePr>
          <p:nvPr>
            <p:ph idx="1"/>
          </p:nvPr>
        </p:nvGraphicFramePr>
        <p:xfrm>
          <a:off x="395288" y="2133600"/>
          <a:ext cx="8521700" cy="2103438"/>
        </p:xfrm>
        <a:graphic>
          <a:graphicData uri="http://schemas.openxmlformats.org/drawingml/2006/table">
            <a:tbl>
              <a:tblPr/>
              <a:tblGrid>
                <a:gridCol w="2836862"/>
                <a:gridCol w="5684838"/>
              </a:tblGrid>
              <a:tr h="2103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4. Старшие охранники, охранники.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Выявление и предупреждение краж, других правонарушений, хулиганств в торговом объекте;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Выполнение плана (прогноза) товарооборота за месяц по торговому объекту;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Обеспечение рентабельности продаж за отчетный месяц.</a:t>
                      </a: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Char char="-"/>
                        <a:tabLst/>
                      </a:pPr>
                      <a:endParaRPr kumimoji="0" lang="en-US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3BD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900113" y="2205038"/>
            <a:ext cx="7704137" cy="1944687"/>
          </a:xfrm>
          <a:noFill/>
        </p:spPr>
        <p:txBody>
          <a:bodyPr/>
          <a:lstStyle/>
          <a:p>
            <a:pPr marL="990600" lvl="1" indent="-533400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ru-RU" sz="4000" b="1" i="1" smtClean="0">
                <a:solidFill>
                  <a:srgbClr val="000000"/>
                </a:solidFill>
                <a:effectLst/>
                <a:latin typeface="Times New Roman" pitchFamily="18" charset="0"/>
              </a:rPr>
              <a:t>     Доплаты и надбавки, устанавливаемые работникам</a:t>
            </a:r>
            <a:endParaRPr lang="ru-RU" sz="4000" b="1" smtClean="0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250825" y="1196975"/>
            <a:ext cx="8642350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0000"/>
                </a:solidFill>
              </a:rPr>
              <a:t>Виды надбавок, устанавливаемые      </a:t>
            </a:r>
            <a:br>
              <a:rPr lang="ru-RU" sz="3200" b="1">
                <a:solidFill>
                  <a:srgbClr val="000000"/>
                </a:solidFill>
              </a:rPr>
            </a:br>
            <a:r>
              <a:rPr lang="ru-RU" sz="3200" b="1">
                <a:solidFill>
                  <a:srgbClr val="000000"/>
                </a:solidFill>
              </a:rPr>
              <a:t>работникам организации</a:t>
            </a:r>
          </a:p>
          <a:p>
            <a:endParaRPr lang="ru-RU" sz="1700">
              <a:solidFill>
                <a:srgbClr val="000000"/>
              </a:solidFill>
            </a:endParaRPr>
          </a:p>
          <a:p>
            <a:r>
              <a:rPr lang="ru-RU" sz="1900">
                <a:solidFill>
                  <a:srgbClr val="000000"/>
                </a:solidFill>
              </a:rPr>
              <a:t>- </a:t>
            </a:r>
            <a:r>
              <a:rPr lang="ru-RU" sz="1900" b="1">
                <a:solidFill>
                  <a:srgbClr val="000000"/>
                </a:solidFill>
              </a:rPr>
              <a:t>Надбавка продавцам за профессиональное мастерство (предельным размером не ограничивается);</a:t>
            </a:r>
          </a:p>
          <a:p>
            <a:pPr>
              <a:buFontTx/>
              <a:buChar char="-"/>
            </a:pPr>
            <a:endParaRPr lang="ru-RU" sz="1900" b="1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r>
              <a:rPr lang="ru-RU" sz="1900" b="1">
                <a:solidFill>
                  <a:srgbClr val="000000"/>
                </a:solidFill>
              </a:rPr>
              <a:t> Надбавка руководителям и специалистам за высокие достижения в труде, сложность и напряженность работы;</a:t>
            </a:r>
          </a:p>
          <a:p>
            <a:pPr>
              <a:buFontTx/>
              <a:buChar char="-"/>
            </a:pPr>
            <a:endParaRPr lang="ru-RU" sz="1900" b="1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r>
              <a:rPr lang="ru-RU" sz="1900" b="1">
                <a:solidFill>
                  <a:srgbClr val="000000"/>
                </a:solidFill>
              </a:rPr>
              <a:t> Набавка за продолжительность и непрерывность работы (устанавливается в размере согласно положения по оплате труда в зависимости от стажа).</a:t>
            </a:r>
          </a:p>
          <a:p>
            <a:endParaRPr lang="ru-RU" sz="19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0" y="0"/>
            <a:ext cx="9015413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300" b="1" i="1">
                <a:solidFill>
                  <a:srgbClr val="000000"/>
                </a:solidFill>
                <a:latin typeface="Arial" charset="0"/>
              </a:rPr>
              <a:t>Виды доплат, устанавливаемые работникам организации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765175"/>
            <a:ext cx="9144000" cy="5761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700" b="1">
              <a:solidFill>
                <a:srgbClr val="000000"/>
              </a:solidFill>
            </a:endParaRPr>
          </a:p>
          <a:p>
            <a:r>
              <a:rPr lang="ru-RU" sz="1700" b="1">
                <a:solidFill>
                  <a:srgbClr val="000000"/>
                </a:solidFill>
              </a:rPr>
              <a:t> - Доплата за работу в выходные и праздничные дни (не ниже  сдельной</a:t>
            </a:r>
          </a:p>
          <a:p>
            <a:r>
              <a:rPr lang="ru-RU" sz="1700" b="1">
                <a:solidFill>
                  <a:srgbClr val="000000"/>
                </a:solidFill>
              </a:rPr>
              <a:t>   расценки или  часовой тарифной ставки (оклада) за количество часов, отработанных</a:t>
            </a:r>
          </a:p>
          <a:p>
            <a:r>
              <a:rPr lang="ru-RU" sz="1700" b="1">
                <a:solidFill>
                  <a:srgbClr val="000000"/>
                </a:solidFill>
              </a:rPr>
              <a:t>   в эти дни);</a:t>
            </a:r>
          </a:p>
          <a:p>
            <a:r>
              <a:rPr lang="ru-RU" sz="1700" b="1">
                <a:solidFill>
                  <a:srgbClr val="000000"/>
                </a:solidFill>
              </a:rPr>
              <a:t> - Доплата за работу в сверхурочное время (не ниже  сдельной расценки</a:t>
            </a:r>
          </a:p>
          <a:p>
            <a:r>
              <a:rPr lang="ru-RU" sz="1700" b="1">
                <a:solidFill>
                  <a:srgbClr val="000000"/>
                </a:solidFill>
              </a:rPr>
              <a:t>    или часовой тарифной ставки (оклада) за каждый час работы в сверхурочное время);</a:t>
            </a:r>
          </a:p>
          <a:p>
            <a:r>
              <a:rPr lang="ru-RU" sz="1700" b="1">
                <a:solidFill>
                  <a:srgbClr val="000000"/>
                </a:solidFill>
              </a:rPr>
              <a:t> - Доплата до уровня минимальной заработной платы;</a:t>
            </a:r>
          </a:p>
          <a:p>
            <a:r>
              <a:rPr lang="ru-RU" sz="1700" b="1">
                <a:solidFill>
                  <a:srgbClr val="000000"/>
                </a:solidFill>
              </a:rPr>
              <a:t> - Доплата за выполнение обязанностей временно отсутствующего работника, </a:t>
            </a:r>
          </a:p>
          <a:p>
            <a:r>
              <a:rPr lang="ru-RU" sz="1700" b="1">
                <a:solidFill>
                  <a:srgbClr val="000000"/>
                </a:solidFill>
              </a:rPr>
              <a:t>    расширение  зоны обслуживания, увеличение объема работ (до месячной тарифной </a:t>
            </a:r>
          </a:p>
          <a:p>
            <a:r>
              <a:rPr lang="ru-RU" sz="1700" b="1">
                <a:solidFill>
                  <a:srgbClr val="000000"/>
                </a:solidFill>
              </a:rPr>
              <a:t>    ставки или оклада отсутствующего работника);</a:t>
            </a:r>
          </a:p>
          <a:p>
            <a:r>
              <a:rPr lang="ru-RU" sz="1700" b="1">
                <a:solidFill>
                  <a:srgbClr val="000000"/>
                </a:solidFill>
              </a:rPr>
              <a:t> - Доплата за работу во вредных и опасных условиях труда (от 0,1 до 0,31% за каждый час </a:t>
            </a:r>
          </a:p>
          <a:p>
            <a:r>
              <a:rPr lang="ru-RU" sz="1700" b="1">
                <a:solidFill>
                  <a:srgbClr val="000000"/>
                </a:solidFill>
              </a:rPr>
              <a:t>     работы в этих условиях от тарифной ставки 1-ого разряда в организации или</a:t>
            </a:r>
          </a:p>
          <a:p>
            <a:r>
              <a:rPr lang="ru-RU" sz="1700" b="1">
                <a:solidFill>
                  <a:srgbClr val="000000"/>
                </a:solidFill>
              </a:rPr>
              <a:t>     фиксированной суммы за каждый час работы);</a:t>
            </a:r>
          </a:p>
          <a:p>
            <a:r>
              <a:rPr lang="ru-RU" sz="1700" b="1">
                <a:solidFill>
                  <a:srgbClr val="000000"/>
                </a:solidFill>
              </a:rPr>
              <a:t> - Доплата за разделение рабочего дня на части;</a:t>
            </a:r>
          </a:p>
          <a:p>
            <a:r>
              <a:rPr lang="ru-RU" sz="1700" b="1">
                <a:solidFill>
                  <a:srgbClr val="000000"/>
                </a:solidFill>
              </a:rPr>
              <a:t> - Доплата за руководство торговым объектом без освобождения от обязанностей продавца;</a:t>
            </a:r>
          </a:p>
          <a:p>
            <a:r>
              <a:rPr lang="ru-RU" sz="1700" b="1">
                <a:solidFill>
                  <a:srgbClr val="000000"/>
                </a:solidFill>
              </a:rPr>
              <a:t> - Доплата за работу в ночное время или ночную смену (не ниже 20% </a:t>
            </a:r>
          </a:p>
          <a:p>
            <a:r>
              <a:rPr lang="ru-RU" sz="1700" b="1">
                <a:solidFill>
                  <a:srgbClr val="000000"/>
                </a:solidFill>
              </a:rPr>
              <a:t>    часовой тарифной  ставки за каждый час, отработанный в ночное </a:t>
            </a:r>
          </a:p>
          <a:p>
            <a:r>
              <a:rPr lang="ru-RU" sz="1700" b="1">
                <a:solidFill>
                  <a:srgbClr val="000000"/>
                </a:solidFill>
              </a:rPr>
              <a:t>    время с 22.00 до 6.00 утра);</a:t>
            </a:r>
          </a:p>
          <a:p>
            <a:r>
              <a:rPr lang="ru-RU" sz="1700" b="1">
                <a:solidFill>
                  <a:srgbClr val="000000"/>
                </a:solidFill>
              </a:rPr>
              <a:t> -  Компенсация за подвижной и разъездной характер труда, работу вне </a:t>
            </a:r>
          </a:p>
          <a:p>
            <a:r>
              <a:rPr lang="ru-RU" sz="1700" b="1">
                <a:solidFill>
                  <a:srgbClr val="000000"/>
                </a:solidFill>
              </a:rPr>
              <a:t>    места жительства (в пределах норм суточных за фактическое</a:t>
            </a:r>
          </a:p>
          <a:p>
            <a:r>
              <a:rPr lang="ru-RU" sz="1700" b="1">
                <a:solidFill>
                  <a:srgbClr val="000000"/>
                </a:solidFill>
              </a:rPr>
              <a:t>     количество дней, отработанных в этих условиях).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87500" y="944563"/>
            <a:ext cx="6440488" cy="558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755650" y="1412875"/>
            <a:ext cx="7704138" cy="1944688"/>
          </a:xfr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marL="990600" lvl="1" indent="-533400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ru-RU" sz="4000" b="1" i="1" smtClean="0">
                <a:solidFill>
                  <a:srgbClr val="000000"/>
                </a:solidFill>
                <a:effectLst/>
                <a:latin typeface="Times New Roman" pitchFamily="18" charset="0"/>
              </a:rPr>
              <a:t>     </a:t>
            </a:r>
            <a:endParaRPr lang="ru-RU" sz="4000" b="1" smtClean="0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5650" y="1773238"/>
            <a:ext cx="7704138" cy="177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1468438" y="549275"/>
            <a:ext cx="6991350" cy="5759450"/>
          </a:xfr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marL="990600" lvl="1" indent="-533400"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ru-RU" sz="4000" b="1" i="1" smtClean="0">
                <a:solidFill>
                  <a:srgbClr val="000000"/>
                </a:solidFill>
                <a:effectLst/>
                <a:latin typeface="Times New Roman" pitchFamily="18" charset="0"/>
              </a:rPr>
              <a:t>     1111111111111111         </a:t>
            </a:r>
            <a:endParaRPr lang="ru-RU" sz="4000" b="1" smtClean="0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0724" name="Рисунок 3" descr="http://www.belstat.gov.by/upload-belstat/upload-belstat-image/Nominal_nach_201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68438" y="549275"/>
            <a:ext cx="6207125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825" y="2349500"/>
            <a:ext cx="8604250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836613"/>
            <a:ext cx="8280400" cy="4967287"/>
          </a:xfrm>
          <a:noFill/>
        </p:spPr>
        <p:txBody>
          <a:bodyPr/>
          <a:lstStyle/>
          <a:p>
            <a:pPr algn="just">
              <a:defRPr/>
            </a:pPr>
            <a:r>
              <a:rPr lang="ru-RU" dirty="0" smtClean="0">
                <a:effectLst/>
              </a:rPr>
              <a:t>Та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</a:t>
            </a: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Государственное </a:t>
            </a: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регулирование оплаты труда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осуществляется 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Конституцией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РБ, Трудовым кодексом и рядом других нормативных правовых актов. Рычагами (инструментами) государственного 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регулирования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оплаты труда являются: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•	минимальная заработная плата;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•	минимальный потребительский бюджет;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•	бюджет прожиточного минимума;	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•	индексация заработной платы;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•	тарифная система и другие элементы.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ru-RU" sz="30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42988" y="836613"/>
          <a:ext cx="7850187" cy="5184775"/>
        </p:xfrm>
        <a:graphic>
          <a:graphicData uri="http://schemas.openxmlformats.org/drawingml/2006/table">
            <a:tbl>
              <a:tblPr/>
              <a:tblGrid>
                <a:gridCol w="3381375"/>
                <a:gridCol w="3490912"/>
                <a:gridCol w="977900"/>
              </a:tblGrid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         Всего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745,8 (375 </a:t>
                      </a: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$)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94,7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3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Сельское, лесное и рыбное хозяйство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549,2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(275 $)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91,4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Промышленность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790,9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(397 $)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96,3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9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горнодобывающая промышленность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1 197,0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(601 $)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96,4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9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производство кокса и продуктов нефтепереработки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1 203,5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(605$)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88,9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9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 производство химических продуктов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1 249,0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(610 $)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89,8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66" marR="95266" marT="95254" marB="952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22" name="Group 30"/>
          <p:cNvGraphicFramePr>
            <a:graphicFrameLocks noGrp="1"/>
          </p:cNvGraphicFramePr>
          <p:nvPr/>
        </p:nvGraphicFramePr>
        <p:xfrm>
          <a:off x="1878013" y="1268413"/>
          <a:ext cx="7086600" cy="4922837"/>
        </p:xfrm>
        <a:graphic>
          <a:graphicData uri="http://schemas.openxmlformats.org/drawingml/2006/table">
            <a:tbl>
              <a:tblPr/>
              <a:tblGrid>
                <a:gridCol w="3052762"/>
                <a:gridCol w="3151188"/>
                <a:gridCol w="882650"/>
              </a:tblGrid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Строительство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795,3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(400 $)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86,2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Оптовая и розничная торговля; ремонт автомобилей и мотоциклов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720,5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(362 $)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94,5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оптовая торговля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1 001,5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(503 $)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96,5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розничная торговля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653,5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(329 $)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94,0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Транспортная деятельность, складирование, почтовая и курьерская деятельность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848,7 (426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97,2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69" marB="9526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54" name="Group 38"/>
          <p:cNvGraphicFramePr>
            <a:graphicFrameLocks noGrp="1"/>
          </p:cNvGraphicFramePr>
          <p:nvPr/>
        </p:nvGraphicFramePr>
        <p:xfrm>
          <a:off x="1878013" y="1341438"/>
          <a:ext cx="7086600" cy="5181600"/>
        </p:xfrm>
        <a:graphic>
          <a:graphicData uri="http://schemas.openxmlformats.org/drawingml/2006/table">
            <a:tbl>
              <a:tblPr/>
              <a:tblGrid>
                <a:gridCol w="3052762"/>
                <a:gridCol w="3151188"/>
                <a:gridCol w="882650"/>
              </a:tblGrid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деятельность воздушного транспорта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2 132,2</a:t>
                      </a: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(1071 $)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102,2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деятельность пассажирского воздушного транспорта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2 243,9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(1128 $)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103,8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деятельность грузового воздушного транспорта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1 513,7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(760 $)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91,5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Услуги по временному проживанию и питанию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576,9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(289 $)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95,9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Информация и связь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2 170,4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(1090 $)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114,0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деятельность в области телекоммуникаций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1 201,9 (603 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108,3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7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информационные технологии и деятельность в области информационного обслуживания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3 426,6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(1722 $)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111,1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47" marR="95247" marT="95224" marB="952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82" name="Group 42"/>
          <p:cNvGraphicFramePr>
            <a:graphicFrameLocks noGrp="1"/>
          </p:cNvGraphicFramePr>
          <p:nvPr/>
        </p:nvGraphicFramePr>
        <p:xfrm>
          <a:off x="2124075" y="1419225"/>
          <a:ext cx="6840538" cy="5249863"/>
        </p:xfrm>
        <a:graphic>
          <a:graphicData uri="http://schemas.openxmlformats.org/drawingml/2006/table">
            <a:tbl>
              <a:tblPr/>
              <a:tblGrid>
                <a:gridCol w="2946400"/>
                <a:gridCol w="3041650"/>
                <a:gridCol w="852488"/>
              </a:tblGrid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Финансовая и страховая деятельность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1 255,6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(630 $)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92,9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Операции с недвижимым имуществом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573,9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(288 $)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92,3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Профессиональная, научная и техническая деятельность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1 012,3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(508 $)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95,1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Образование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510,0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(256 $)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94,7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Здравоохранение и социальные услуги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592,9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(298 $)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93,8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здравоохранение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615,8 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(310 $)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93,8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 деятельность по уходу в специализированных учреждениях и предоставление социальных услуг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425,7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     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(214 $)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93,8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Творчество, спорт, развлечения и отдых</a:t>
                      </a:r>
                      <a:endParaRPr kumimoji="0" lang="ru-RU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575,6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  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(290 $)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98,0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9929" marR="79929" marT="79928" marB="799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ru-RU" smtClean="0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971550" y="2571750"/>
            <a:ext cx="7643813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4000">
                <a:solidFill>
                  <a:srgbClr val="000000"/>
                </a:solidFill>
                <a:latin typeface="Arial Black" pitchFamily="34" charset="0"/>
              </a:rPr>
              <a:t>Спасибо за внимание!</a:t>
            </a:r>
          </a:p>
          <a:p>
            <a:endParaRPr lang="ru-RU" sz="400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765175"/>
            <a:ext cx="8280400" cy="4967288"/>
          </a:xfrm>
          <a:noFill/>
        </p:spPr>
        <p:txBody>
          <a:bodyPr/>
          <a:lstStyle/>
          <a:p>
            <a:pPr algn="just">
              <a:defRPr/>
            </a:pPr>
            <a:r>
              <a:rPr lang="ru-RU" dirty="0" smtClean="0">
                <a:effectLst/>
              </a:rPr>
              <a:t>Та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</a:t>
            </a: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Минимальная </a:t>
            </a: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заработная плата (МЗП)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– это норматив, 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определяющий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минимально допустимый уровень денежных или (и) натуральных выплат работнику нанимателем за выполненную для него 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работу</a:t>
            </a:r>
            <a:r>
              <a:rPr lang="en-US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(122 $)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765175"/>
            <a:ext cx="8280400" cy="4967288"/>
          </a:xfrm>
          <a:noFill/>
        </p:spPr>
        <p:txBody>
          <a:bodyPr/>
          <a:lstStyle/>
          <a:p>
            <a:pPr algn="just">
              <a:defRPr/>
            </a:pPr>
            <a:r>
              <a:rPr lang="ru-RU" dirty="0" smtClean="0">
                <a:effectLst/>
              </a:rPr>
              <a:t>Та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Минимальный </a:t>
            </a: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потребительский бюджет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(МПБ) – денежная оценка минимальных благ и услуг, обеспечивающих нормальное воспроизводство рабочей силы работающих и нормальную жизнедеятельность нетрудоспособных членов общества. МПБ рассчитывается на основе потребительской 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корзины</a:t>
            </a:r>
            <a:r>
              <a:rPr lang="en-US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(187 $)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765175"/>
            <a:ext cx="8280400" cy="4967288"/>
          </a:xfrm>
          <a:noFill/>
        </p:spPr>
        <p:txBody>
          <a:bodyPr/>
          <a:lstStyle/>
          <a:p>
            <a:pPr algn="just"/>
            <a:endParaRPr lang="ru-RU" smtClean="0">
              <a:solidFill>
                <a:srgbClr val="000000"/>
              </a:solidFill>
              <a:effectLst/>
            </a:endParaRPr>
          </a:p>
          <a:p>
            <a:pPr algn="just">
              <a:buFont typeface="Wingdings" pitchFamily="2" charset="2"/>
              <a:buNone/>
            </a:pPr>
            <a:r>
              <a:rPr lang="ru-RU" sz="3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</a:t>
            </a:r>
            <a:r>
              <a:rPr lang="en-US" sz="3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ru-RU" sz="3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реднедушевой минимальный потребительский бюджет для семьи из четырех человек служит основой для определения права граждан на получение льготных кредитов и субсидий на строительство (реконструкцию) или приобретение жилых помещений.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765175"/>
            <a:ext cx="8280400" cy="4967288"/>
          </a:xfrm>
          <a:noFill/>
        </p:spPr>
        <p:txBody>
          <a:bodyPr/>
          <a:lstStyle/>
          <a:p>
            <a:pPr algn="just">
              <a:defRPr/>
            </a:pPr>
            <a:r>
              <a:rPr lang="ru-RU" dirty="0" smtClean="0">
                <a:effectLst/>
              </a:rPr>
              <a:t>Та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Потребительская </a:t>
            </a: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корзина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– научно обоснованный, сбалансированный набор товаров и услуг, который удовлетворяет конкретные функциональные потребности человека в определенные отрезки времени, исходя из конкретных условий и особенностей, сложившихся в Республике 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Беларусь.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765175"/>
            <a:ext cx="8280400" cy="4967288"/>
          </a:xfrm>
          <a:noFill/>
        </p:spPr>
        <p:txBody>
          <a:bodyPr/>
          <a:lstStyle/>
          <a:p>
            <a:pPr algn="just">
              <a:defRPr/>
            </a:pPr>
            <a:r>
              <a:rPr lang="ru-RU" dirty="0" smtClean="0">
                <a:effectLst/>
              </a:rPr>
              <a:t>Та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Бюджет </a:t>
            </a: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прожиточного минимума (</a:t>
            </a: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БПМ</a:t>
            </a: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–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стоимостная величина 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прожиточного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минимума, а также обязательные платежи и 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взносы</a:t>
            </a:r>
            <a:r>
              <a:rPr lang="en-US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(99 $)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</a:t>
            </a: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Прожиточный </a:t>
            </a: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минимум </a:t>
            </a:r>
            <a:r>
              <a:rPr lang="ru-RU" sz="3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– набор материальных благ и услуг, необходимых для обеспечения жизнедеятельности человека и сохранности его </a:t>
            </a: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здоровья.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765175"/>
            <a:ext cx="8280400" cy="4967288"/>
          </a:xfrm>
          <a:noFill/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000" smtClean="0">
                <a:solidFill>
                  <a:srgbClr val="000000"/>
                </a:solidFill>
                <a:effectLst/>
              </a:rPr>
              <a:t>Бюджет </a:t>
            </a:r>
            <a:r>
              <a:rPr lang="ru-RU" sz="26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Бюджет прожиточного минимума в соответствии с законодательством применяется при определении размеров минимальных трудовых и социальных пенсий; надбавок, повышений к пенсиям и доплат людям старших возрастов; некоторых видов пособий и др. Он служит нормативом индексации доходов населения, выступает в качестве критерия нуждаемости при определении права граждан на государственную адресную социальную помощь в виде ежемесячного социального пособия и обеспечения продуктами питания детей первых двух лет жизни.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4067</TotalTime>
  <Words>1792</Words>
  <Application>Microsoft Office PowerPoint</Application>
  <PresentationFormat>Экран (4:3)</PresentationFormat>
  <Paragraphs>323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4" baseType="lpstr">
      <vt:lpstr>Times New Roman</vt:lpstr>
      <vt:lpstr>Arial</vt:lpstr>
      <vt:lpstr>Arial Black</vt:lpstr>
      <vt:lpstr>Wingdings</vt:lpstr>
      <vt:lpstr>Batang</vt:lpstr>
      <vt:lpstr>Tahoma</vt:lpstr>
      <vt:lpstr>Verdana</vt:lpstr>
      <vt:lpstr>Impact</vt:lpstr>
      <vt:lpstr>Calibri</vt:lpstr>
      <vt:lpstr>Трава</vt:lpstr>
      <vt:lpstr>А.З. Коробкин  Актуальные вопросы оплаты труда в Республике Беларусь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Тарифная система оплаты труда Республики Беларусь</vt:lpstr>
      <vt:lpstr>Единая тарифная сетка работников Республики Беларусь</vt:lpstr>
      <vt:lpstr>Единая тарифная сетка работников потребительской кооперации Республики Беларусь</vt:lpstr>
      <vt:lpstr>Слайд 14</vt:lpstr>
      <vt:lpstr>Формирование заработной платы работника организации на основании тарифной сетки</vt:lpstr>
      <vt:lpstr>Сдельные расценки, применяемые в торговле </vt:lpstr>
      <vt:lpstr>Слайд 17</vt:lpstr>
      <vt:lpstr>Слайд 18</vt:lpstr>
      <vt:lpstr>Слайд 19</vt:lpstr>
      <vt:lpstr>Критерии текущего премирования отдельных категорий работников за основные результаты деятельности торговой организации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>БТЭУ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  Трудовые ресурсы организации торговли</dc:title>
  <dc:creator>k126a</dc:creator>
  <cp:lastModifiedBy>clio</cp:lastModifiedBy>
  <cp:revision>447</cp:revision>
  <cp:lastPrinted>1601-01-01T00:00:00Z</cp:lastPrinted>
  <dcterms:created xsi:type="dcterms:W3CDTF">2009-10-27T11:34:31Z</dcterms:created>
  <dcterms:modified xsi:type="dcterms:W3CDTF">2016-09-29T13:38:46Z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