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0" r:id="rId3"/>
    <p:sldId id="281" r:id="rId4"/>
    <p:sldId id="282" r:id="rId5"/>
    <p:sldId id="283" r:id="rId6"/>
    <p:sldId id="262" r:id="rId7"/>
    <p:sldId id="284" r:id="rId8"/>
    <p:sldId id="285" r:id="rId9"/>
    <p:sldId id="286" r:id="rId10"/>
    <p:sldId id="287" r:id="rId11"/>
    <p:sldId id="266" r:id="rId12"/>
    <p:sldId id="289" r:id="rId13"/>
    <p:sldId id="290" r:id="rId14"/>
    <p:sldId id="272" r:id="rId15"/>
    <p:sldId id="293" r:id="rId16"/>
    <p:sldId id="294" r:id="rId17"/>
    <p:sldId id="295" r:id="rId18"/>
    <p:sldId id="296" r:id="rId19"/>
    <p:sldId id="298" r:id="rId20"/>
    <p:sldId id="297" r:id="rId21"/>
    <p:sldId id="299" r:id="rId22"/>
    <p:sldId id="300" r:id="rId23"/>
    <p:sldId id="301" r:id="rId24"/>
    <p:sldId id="303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52A16-F4CA-45A5-AEED-B325EE6DCC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84487-187C-4BDB-9229-55FD4510DF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85910-3000-4B42-A608-9038243DC3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899EF-5AB7-4275-842B-9D9CA87B09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BD690-4FD4-460C-9BC9-1CD8764627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DC5EF-AC43-4C5D-B7B2-4BBD736B56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3AC59-FF90-4261-8364-FD4A716CED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66F3F-C315-4426-AC3C-9E784DD93B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FFFFC-8624-4B77-94C2-E077DE8AA0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50F1C-EF33-4284-9E02-95EAE005BF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A3ECD-DDFE-44D8-A481-A5A30EE8A5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C573267-5C4B-486F-861E-DB6E5A174EC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nk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2954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uk-UA" sz="3200" b="1">
                <a:solidFill>
                  <a:srgbClr val="990033"/>
                </a:solidFill>
              </a:rPr>
              <a:t/>
            </a:r>
            <a:br>
              <a:rPr lang="uk-UA" sz="3200" b="1">
                <a:solidFill>
                  <a:srgbClr val="990033"/>
                </a:solidFill>
              </a:rPr>
            </a:br>
            <a:r>
              <a:rPr lang="uk-UA" sz="3200" b="1">
                <a:solidFill>
                  <a:schemeClr val="accent2"/>
                </a:solidFill>
              </a:rPr>
              <a:t>Основні чинники, резерви і ресурси державної політики зайнятості на сучасному етапі. (Хай живе Дж. М. Кейнс!)</a:t>
            </a:r>
            <a:r>
              <a:rPr lang="uk-UA" sz="3600">
                <a:solidFill>
                  <a:schemeClr val="accent2"/>
                </a:solidFill>
              </a:rPr>
              <a:t> </a:t>
            </a:r>
            <a:endParaRPr lang="ru-RU" sz="3600">
              <a:solidFill>
                <a:schemeClr val="accent2"/>
              </a:solidFill>
            </a:endParaRPr>
          </a:p>
        </p:txBody>
      </p:sp>
      <p:pic>
        <p:nvPicPr>
          <p:cNvPr id="6151" name="Picture 7"/>
          <p:cNvPicPr>
            <a:picLocks noChangeAspect="1" noChangeArrowheads="1"/>
          </p:cNvPicPr>
          <p:nvPr>
            <p:ph type="subTitle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0" y="2362200"/>
            <a:ext cx="3886200" cy="3657600"/>
          </a:xfrm>
          <a:noFill/>
          <a:ln/>
        </p:spPr>
      </p:pic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114800" y="2667000"/>
            <a:ext cx="48768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/>
              <a:t> </a:t>
            </a:r>
            <a:r>
              <a:rPr lang="uk-UA" sz="2000" b="1">
                <a:solidFill>
                  <a:schemeClr val="accent2"/>
                </a:solidFill>
              </a:rPr>
              <a:t>Маршавін Ю.М.</a:t>
            </a:r>
            <a:r>
              <a:rPr lang="uk-UA" sz="2000"/>
              <a:t> </a:t>
            </a:r>
            <a:endParaRPr lang="uk-UA" sz="2000" b="1" i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uk-UA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доктор економічних наук, професор.</a:t>
            </a:r>
          </a:p>
          <a:p>
            <a:r>
              <a:rPr lang="uk-UA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Професор кафедри управління персоналом та економіки праці Київського національного економічного університету </a:t>
            </a:r>
          </a:p>
          <a:p>
            <a:r>
              <a:rPr lang="uk-UA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Ім. Вадима Гетьмана</a:t>
            </a:r>
            <a:r>
              <a:rPr lang="uk-UA" sz="200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75000"/>
              </a:lnSpc>
            </a:pPr>
            <a:r>
              <a:rPr lang="uk-UA" sz="3200" b="1">
                <a:solidFill>
                  <a:schemeClr val="accent2"/>
                </a:solidFill>
              </a:rPr>
              <a:t>Взаємозалежність між обсягом інвестицій в основний капітал і рівнем зайнятості населення</a:t>
            </a:r>
            <a:endParaRPr lang="ru-RU" sz="3200" b="1">
              <a:solidFill>
                <a:schemeClr val="accent2"/>
              </a:solidFill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1765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038" y="1524000"/>
            <a:ext cx="8869362" cy="4953000"/>
          </a:xfrm>
          <a:prstGeom prst="rect">
            <a:avLst/>
          </a:prstGeom>
          <a:noFill/>
        </p:spPr>
      </p:pic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1765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r>
              <a:rPr lang="uk-UA" sz="2800" b="1">
                <a:solidFill>
                  <a:srgbClr val="CC0000"/>
                </a:solidFill>
              </a:rPr>
              <a:t>Коментар до графіка</a:t>
            </a:r>
            <a:endParaRPr lang="ru-RU" sz="2800" b="1">
              <a:solidFill>
                <a:srgbClr val="CC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400"/>
              <a:t>Динаміка рівня зайнятості населення України є близькою до динаміки інвестицій в основний капітал, хоча деколи має місце певне відставання в часі змін рівня зайнятості від змін обсягу інвестицій: спочатку змінюється обсяг інвестицій, а потім (як правило, у наступному році) у тому ж напрямі і з подібною інтенсивністю змінюється рівень зайнятості. </a:t>
            </a:r>
          </a:p>
          <a:p>
            <a:pPr>
              <a:lnSpc>
                <a:spcPct val="80000"/>
              </a:lnSpc>
            </a:pPr>
            <a:r>
              <a:rPr lang="uk-UA" sz="2400"/>
              <a:t>Ця річна затримка зміни рівня зайнятості від зміни інвестиційної активності є природним і навіть закономірним явищем, оскільки для "перетворення" інвестиційних ресурсів у робочі місця підприємствам потрібен час на укладання різноманітних договорів, наладку обладнання, добір працівників, їх навчання, пошук ринків збуту продукції тощо.</a:t>
            </a:r>
            <a:r>
              <a:rPr lang="ru-RU" sz="2400"/>
              <a:t> </a:t>
            </a:r>
          </a:p>
          <a:p>
            <a:pPr>
              <a:lnSpc>
                <a:spcPct val="80000"/>
              </a:lnSpc>
            </a:pPr>
            <a:r>
              <a:rPr lang="uk-UA" sz="2400"/>
              <a:t>Невідповідність, що має місце у 2010 і 2012 рр. пояснюється  різким зменшенням чисельності населення віком 15-70 років при одночасному </a:t>
            </a:r>
            <a:r>
              <a:rPr lang="uk-UA" sz="2400" b="1" i="1">
                <a:solidFill>
                  <a:schemeClr val="accent2"/>
                </a:solidFill>
              </a:rPr>
              <a:t>статистичному </a:t>
            </a:r>
            <a:r>
              <a:rPr lang="uk-UA" sz="2400"/>
              <a:t>збільшенню зайнятого населення за рахунок віднесення  до нього частки членів особистих селянських господарств, які раніш вважалися незайнятими особами.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uk-UA" sz="3200" b="1" i="1">
                <a:solidFill>
                  <a:schemeClr val="accent2"/>
                </a:solidFill>
              </a:rPr>
              <a:t>Аналіз джерел інвестування</a:t>
            </a:r>
            <a:endParaRPr lang="ru-RU" sz="3200" b="1" i="1">
              <a:solidFill>
                <a:schemeClr val="accent2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400"/>
              <a:t>Формування продуктивної зайнятості потребує перш за все визначення реальних джерел інвестування. Останнім часом серед вітчизняних науковців, урядовців, представників громадськості і ЗМІ набула поширення думка, що активізація інвестиційної діяльності, як і пожвавлення вітчизняної економіки взагалі, значною мірою визначається іноземними капіталовкладеннями. Але результати аналізу свідчать, що це джерело інвестицій поки ще не має великого значення. Насправді, за період 2001–2009 рр. їх частка у загального обсягу інвестицій не перевищувала 5,6%, а у наступних роках навіть знизилася – у 2010 р. до 2,3%, у 2012 р. – 1,7%. У 2013 р. вона склала лише 1,8% від сумарної величини всіх інвестицій</a:t>
            </a:r>
            <a:r>
              <a:rPr lang="uk-UA" sz="2400">
                <a:hlinkClick r:id="" action="ppaction://noaction"/>
              </a:rPr>
              <a:t>[1]</a:t>
            </a:r>
            <a:r>
              <a:rPr lang="uk-UA" sz="2400"/>
              <a:t>. </a:t>
            </a:r>
          </a:p>
          <a:p>
            <a:pPr>
              <a:lnSpc>
                <a:spcPct val="90000"/>
              </a:lnSpc>
            </a:pPr>
            <a:r>
              <a:rPr lang="ru-RU" sz="2400"/>
              <a:t>_________________________________________</a:t>
            </a:r>
            <a:br>
              <a:rPr lang="ru-RU" sz="2400"/>
            </a:br>
            <a:r>
              <a:rPr lang="uk-UA" sz="2400">
                <a:hlinkClick r:id="" action="ppaction://noaction"/>
              </a:rPr>
              <a:t>[1]</a:t>
            </a:r>
            <a:r>
              <a:rPr lang="uk-UA" sz="2400"/>
              <a:t> Статистичний щорічник України за 2013 рік / за ред. О.Г. Осауленка [та ін.]. – К. : Державна служба статистики України, 2013. – С. 184.</a:t>
            </a:r>
            <a:endParaRPr lang="ru-RU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75000"/>
              </a:lnSpc>
            </a:pPr>
            <a:r>
              <a:rPr lang="uk-UA" sz="3200" b="1">
                <a:solidFill>
                  <a:schemeClr val="accent2"/>
                </a:solidFill>
              </a:rPr>
              <a:t>Капітальні інвестиції за джерелами фінансування (2013 р.), у % до загального обсягу</a:t>
            </a:r>
            <a:r>
              <a:rPr lang="ru-RU" sz="3200" b="1">
                <a:solidFill>
                  <a:schemeClr val="accent2"/>
                </a:solidFill>
              </a:rPr>
              <a:t> 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" y="1447800"/>
            <a:ext cx="8153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3600" b="1">
                <a:solidFill>
                  <a:schemeClr val="accent2"/>
                </a:solidFill>
              </a:rPr>
              <a:t>Є дуже потужний внутрішній ресурс інвестицій</a:t>
            </a:r>
            <a:endParaRPr lang="ru-RU" sz="3600" b="1">
              <a:solidFill>
                <a:schemeClr val="accent2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400"/>
              <a:t>Відповідно до інформації НБУ населення зберігало у 2013 р. в КБ у гривневому еквіваленті  майже 300 млрд. грн., поза банківською системою 290 млрд. грн. і 89 млрд. дол. США</a:t>
            </a:r>
            <a:r>
              <a:rPr lang="uk-UA" sz="2400">
                <a:hlinkClick r:id="" action="ppaction://noaction"/>
              </a:rPr>
              <a:t>[1]</a:t>
            </a:r>
            <a:r>
              <a:rPr lang="uk-UA" sz="2400"/>
              <a:t>, що сумарно перевищувало (за існувавшим курсом дол.) 1,3 трлн. грн. Залучення цих коштів у банківську систему могло б збільшити її грошові ресурси майже у чотири рази, що сприяло б значному росту обсягу кредитування за доступними ставками для реального сектора економіки в інвестиції (цей грошовій ресурс у 100–150 разів перевищував розмір щорічних іноземних інвестицій).</a:t>
            </a:r>
          </a:p>
          <a:p>
            <a:pPr>
              <a:lnSpc>
                <a:spcPct val="80000"/>
              </a:lnSpc>
            </a:pPr>
            <a:r>
              <a:rPr lang="uk-UA" sz="2400"/>
              <a:t>Але депозити не привабливі для населення, а банківська система не надійна. У результаті т.з. політики оздоровлення банківської системи з 2014 р. ліквідовано 83 КБ, що значно похитнуло довіру населення до банківської системи. </a:t>
            </a:r>
          </a:p>
          <a:p>
            <a:pPr>
              <a:lnSpc>
                <a:spcPct val="80000"/>
              </a:lnSpc>
            </a:pPr>
            <a:r>
              <a:rPr lang="uk-UA" sz="1800"/>
              <a:t>------------------------------------------------------------</a:t>
            </a:r>
            <a:endParaRPr lang="ru-RU" sz="1800"/>
          </a:p>
          <a:p>
            <a:pPr>
              <a:lnSpc>
                <a:spcPct val="80000"/>
              </a:lnSpc>
            </a:pPr>
            <a:r>
              <a:rPr lang="ru-RU" sz="1800">
                <a:hlinkClick r:id="" action="ppaction://noaction"/>
              </a:rPr>
              <a:t>[1]</a:t>
            </a:r>
            <a:r>
              <a:rPr lang="uk-UA" sz="1800"/>
              <a:t>фінансові ринки. Статистичний бюлетень за 2013 р. [електронний документ]. – Режим доступу:  </a:t>
            </a:r>
            <a:r>
              <a:rPr lang="uk-UA" sz="1800">
                <a:hlinkClick r:id="rId2"/>
              </a:rPr>
              <a:t>http://www.</a:t>
            </a:r>
            <a:r>
              <a:rPr lang="en-US" sz="1800">
                <a:hlinkClick r:id="rId2"/>
              </a:rPr>
              <a:t>Bank</a:t>
            </a:r>
            <a:r>
              <a:rPr lang="uk-UA" sz="1800"/>
              <a:t>. gov. ua</a:t>
            </a:r>
            <a:r>
              <a:rPr lang="ru-RU" sz="180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uk-UA" sz="3200" b="1">
                <a:solidFill>
                  <a:schemeClr val="accent2"/>
                </a:solidFill>
              </a:rPr>
              <a:t>На думку автора</a:t>
            </a:r>
            <a:r>
              <a:rPr lang="uk-UA" sz="3200"/>
              <a:t>,</a:t>
            </a:r>
            <a:endParaRPr lang="ru-RU" sz="320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91600" cy="5410200"/>
          </a:xfrm>
        </p:spPr>
        <p:txBody>
          <a:bodyPr/>
          <a:lstStyle/>
          <a:p>
            <a:r>
              <a:rPr lang="uk-UA" sz="2800"/>
              <a:t>в найближчий період очікування реального збільшення припливу капіталовкладень з інших країн є невиправданими. І причина тут не лише у військових діях, які примушена вести Україна у відповідь на зовнішню агресію.</a:t>
            </a:r>
          </a:p>
          <a:p>
            <a:r>
              <a:rPr lang="uk-UA" sz="2800"/>
              <a:t> Добре відомо, що іноземні інвестиції йдуть слідом за вітчизняними, а вони у поточний час, на жаль, не служать позитивним прикладом. Більш того останніми роками мало місце зворотне явище: вітчизняні інвестори спрямовували свої кошти за кордони України</a:t>
            </a:r>
            <a:r>
              <a:rPr lang="ru-RU" sz="280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uk-UA" sz="3200" b="1">
                <a:solidFill>
                  <a:schemeClr val="accent2"/>
                </a:solidFill>
              </a:rPr>
              <a:t>Прямі інвестиції з України в економіки інших країн</a:t>
            </a:r>
            <a:endParaRPr lang="ru-RU" sz="3200" b="1">
              <a:solidFill>
                <a:schemeClr val="accent2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uk-UA" sz="2800"/>
              <a:t>з 2000 по 2013 р. зросли в 39,4 рази (2000 р. – 170,3 млн. дол. США, 2013 р. – 6715 млн. дол</a:t>
            </a:r>
            <a:r>
              <a:rPr lang="ru-RU" sz="2800">
                <a:hlinkClick r:id="" action="ppaction://noaction"/>
              </a:rPr>
              <a:t>[1]</a:t>
            </a:r>
            <a:r>
              <a:rPr lang="uk-UA" sz="2800"/>
              <a:t>). За 10 років (2004-2013 рр.) за офіційними статистичними даними </a:t>
            </a:r>
            <a:r>
              <a:rPr lang="uk-UA" sz="2800" b="1" i="1">
                <a:solidFill>
                  <a:srgbClr val="CC0000"/>
                </a:solidFill>
              </a:rPr>
              <a:t>легальні українські інвестиції </a:t>
            </a:r>
            <a:r>
              <a:rPr lang="uk-UA" sz="2800"/>
              <a:t>за кордоном сумарно склали майже 40 млрд. дол. США (на країни ЄС приходиться понад 90%), що складає майже дворічний Державний бюджет України і перебільшує обсяг закордонних інвестицій в Україну за цей період майже у 100 разів. </a:t>
            </a:r>
            <a:endParaRPr lang="ru-RU" sz="2800"/>
          </a:p>
          <a:p>
            <a:r>
              <a:rPr lang="ru-RU" sz="2800"/>
              <a:t>______________________________________</a:t>
            </a:r>
            <a:br>
              <a:rPr lang="ru-RU" sz="2800"/>
            </a:br>
            <a:r>
              <a:rPr lang="uk-UA" sz="2800">
                <a:hlinkClick r:id="" action="ppaction://noaction"/>
              </a:rPr>
              <a:t>[1]</a:t>
            </a:r>
            <a:r>
              <a:rPr lang="uk-UA" sz="2800"/>
              <a:t> </a:t>
            </a:r>
            <a:r>
              <a:rPr lang="uk-UA" sz="2400"/>
              <a:t>Статистичний щорічник України за 2013 рік. - С. 251</a:t>
            </a:r>
            <a:endParaRPr lang="ru-RU"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9906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uk-UA" sz="3200" b="1">
                <a:solidFill>
                  <a:schemeClr val="accent2"/>
                </a:solidFill>
              </a:rPr>
              <a:t>Вивіз капіталу із України, який не охоплюється статистикою НБУ,</a:t>
            </a:r>
            <a:endParaRPr lang="ru-RU" sz="3200" b="1">
              <a:solidFill>
                <a:schemeClr val="accent2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800"/>
              <a:t>за даними розташованої у Вашингтоні організації "Глобальна фінансова законність" з 2004 до 2013 року щорічно складав (як нелегальні фінансові потоки) у середньому 11,6 млрд. дол. Відповідно до інформації міжнародної неурядової організації Tax Justice Network: за період з 1990 р. з української економіки в офшори виведено</a:t>
            </a:r>
            <a:r>
              <a:rPr lang="uk-UA" sz="2800" b="1"/>
              <a:t> </a:t>
            </a:r>
            <a:r>
              <a:rPr lang="uk-UA" sz="2800"/>
              <a:t>$167 млрд. дол. США (це приблизно у 7 разів перевищує розмір Державного бюджету України за 2016 р.), а за 2014-2015 рр. наші банки перерахували в офшорні зони й на Кіпр майже $53 млрд.</a:t>
            </a:r>
            <a:r>
              <a:rPr lang="ru-RU" sz="280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endParaRPr lang="uk-UA"/>
          </a:p>
          <a:p>
            <a:endParaRPr lang="uk-UA"/>
          </a:p>
          <a:p>
            <a:r>
              <a:rPr lang="uk-UA"/>
              <a:t>Якщо б повернути ці мільярдні ресурси в Україну, перетворивши їх в інвестиції, на них можна було б створити понад 8-9 млн. сучасних фізичних  робочих місць.</a:t>
            </a:r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800">
                <a:solidFill>
                  <a:schemeClr val="accent2"/>
                </a:solidFill>
              </a:rPr>
              <a:t>Однак наявність коштів для створення фізичних робочих місць – необхідна, але не достатня умова для вирішення проблем зайнятості.</a:t>
            </a:r>
          </a:p>
          <a:p>
            <a:pPr>
              <a:lnSpc>
                <a:spcPct val="80000"/>
              </a:lnSpc>
            </a:pPr>
            <a:r>
              <a:rPr lang="uk-UA" sz="2800">
                <a:solidFill>
                  <a:schemeClr val="accent2"/>
                </a:solidFill>
              </a:rPr>
              <a:t> У ринкових умовах збільшення зайнятості пов'язано перш за все</a:t>
            </a:r>
            <a:r>
              <a:rPr lang="uk-UA" sz="2800" i="1">
                <a:solidFill>
                  <a:schemeClr val="accent2"/>
                </a:solidFill>
              </a:rPr>
              <a:t> </a:t>
            </a:r>
            <a:r>
              <a:rPr lang="uk-UA" sz="2800">
                <a:solidFill>
                  <a:schemeClr val="accent2"/>
                </a:solidFill>
              </a:rPr>
              <a:t>з </a:t>
            </a:r>
            <a:r>
              <a:rPr lang="uk-UA" sz="2800" i="1">
                <a:solidFill>
                  <a:srgbClr val="CC0000"/>
                </a:solidFill>
              </a:rPr>
              <a:t>реальним попитом на вітчизняні товари і послуги.</a:t>
            </a:r>
            <a:r>
              <a:rPr lang="uk-UA" sz="2800">
                <a:solidFill>
                  <a:schemeClr val="accent2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uk-UA" sz="2800">
                <a:solidFill>
                  <a:schemeClr val="accent2"/>
                </a:solidFill>
              </a:rPr>
              <a:t>Головною передумовою збільшення зайнятості є платоспроможна потреба споживачів у відповідній продукції, або висловлюючись в термінах кейнсіанської теорії зайнятості, наявність "ефективного попиту". Зайнятість, за Кейнсом, є </a:t>
            </a:r>
            <a:r>
              <a:rPr lang="uk-UA" sz="2800" i="1">
                <a:solidFill>
                  <a:schemeClr val="accent2"/>
                </a:solidFill>
              </a:rPr>
              <a:t>функцією ефективного попиту</a:t>
            </a:r>
            <a:r>
              <a:rPr lang="uk-UA" sz="2800">
                <a:solidFill>
                  <a:schemeClr val="accent2"/>
                </a:solidFill>
              </a:rPr>
              <a:t> – "такого значення сукупного попиту, котре стає фактично реалізованим"</a:t>
            </a:r>
            <a:r>
              <a:rPr lang="uk-UA" sz="2800">
                <a:solidFill>
                  <a:schemeClr val="accent2"/>
                </a:solidFill>
                <a:hlinkClick r:id="" action="ppaction://noaction"/>
              </a:rPr>
              <a:t>[1]</a:t>
            </a:r>
            <a:r>
              <a:rPr lang="uk-UA" sz="2800">
                <a:solidFill>
                  <a:schemeClr val="accent2"/>
                </a:solidFill>
              </a:rPr>
              <a:t>. </a:t>
            </a:r>
            <a:endParaRPr lang="ru-RU" sz="28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2800"/>
              <a:t>______________________________________</a:t>
            </a:r>
            <a:br>
              <a:rPr lang="ru-RU" sz="2800"/>
            </a:br>
            <a:r>
              <a:rPr lang="ru-RU" sz="2800">
                <a:hlinkClick r:id="" action="ppaction://noaction"/>
              </a:rPr>
              <a:t>[1]</a:t>
            </a:r>
            <a:r>
              <a:rPr lang="ru-RU" sz="2800"/>
              <a:t> </a:t>
            </a:r>
            <a:r>
              <a:rPr lang="uk-UA" sz="2800"/>
              <a:t>Кейнс Дж. М. Общая теория занятости, процента и денег / Дж. М. Кейнс. – М. : Гелеос АРМ, 1999. – С. 57.</a:t>
            </a:r>
            <a:endParaRPr lang="ru-RU" sz="2800"/>
          </a:p>
          <a:p>
            <a:pPr>
              <a:lnSpc>
                <a:spcPct val="80000"/>
              </a:lnSpc>
            </a:pPr>
            <a:endParaRPr lang="ru-RU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800">
                <a:solidFill>
                  <a:schemeClr val="accent2"/>
                </a:solidFill>
              </a:rPr>
              <a:t>В сучасних концептуальних розробках і практичному вирішенні зазначених проблем майже повністю відсутнє чітке визначення стратегічних пріоритетів державної політики зайнятості та ринку праці, які б давали змогу вирішувати не тільки сьогоденні (хоча й вкрай гострі) проблеми, але й дозволяли поступово наближатися (нехай навіть повільно) до вирішення перспективних питань. Ці пріоритети змінюються разом із зміною урядів.</a:t>
            </a:r>
          </a:p>
          <a:p>
            <a:pPr>
              <a:lnSpc>
                <a:spcPct val="80000"/>
              </a:lnSpc>
            </a:pPr>
            <a:r>
              <a:rPr lang="uk-UA" sz="2800">
                <a:solidFill>
                  <a:schemeClr val="accent2"/>
                </a:solidFill>
              </a:rPr>
              <a:t>Протягом усього періоду ринкової трансформації держава реалізує відверто спрощену політику на ринку праці, яка в основному зводиться до питань діяльності державної служби зайнятості і Міністерства соціальної політики України. Перш за все у державній політиці зайнятості відсутнє розуміння джерел і ресурсів, які потрібно і головне – можна залучити до розв'язання вузлових проблем зайнятості. </a:t>
            </a:r>
            <a:endParaRPr lang="ru-RU"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uk-UA" sz="4000"/>
              <a:t> </a:t>
            </a:r>
            <a:r>
              <a:rPr lang="uk-UA" sz="3200" b="1">
                <a:solidFill>
                  <a:schemeClr val="accent2"/>
                </a:solidFill>
              </a:rPr>
              <a:t>Низький рівень доходів більшості населення</a:t>
            </a:r>
            <a:endParaRPr lang="ru-RU" sz="3200" b="1">
              <a:solidFill>
                <a:schemeClr val="accent2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uk-UA" sz="2800"/>
              <a:t>зумовлює слабкий рівень внутрішнього попиту, який у свою чергу, не гарантує збуту товарів і послуг, які можуть вироблятися на об'єктах інвестування.</a:t>
            </a:r>
          </a:p>
          <a:p>
            <a:r>
              <a:rPr lang="uk-UA" sz="2800"/>
              <a:t>За низького рівня споживання бізнесу немає сенсу збільшувати обсяги виробництва продукції, яка не знайде свого споживача.</a:t>
            </a:r>
          </a:p>
          <a:p>
            <a:r>
              <a:rPr lang="uk-UA" sz="2800"/>
              <a:t>До того ж  за низької ціни робочої сили підприємцям в короткостроковій перспективі вигідніше використовувати дешеву робочу силу, ніж інвестувати кошти в сучасне обладнання і капіталоємні машини й обладнання.</a:t>
            </a:r>
            <a:r>
              <a:rPr lang="ru-RU" sz="280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uk-UA" sz="2800" b="1">
                <a:solidFill>
                  <a:schemeClr val="accent2"/>
                </a:solidFill>
              </a:rPr>
              <a:t>Динаміка показників кінцевих споживчих витрат і рівня зайнятості населення</a:t>
            </a:r>
            <a:r>
              <a:rPr lang="ru-RU" sz="2800" b="1">
                <a:solidFill>
                  <a:schemeClr val="accent2"/>
                </a:solidFill>
              </a:rPr>
              <a:t> </a:t>
            </a:r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04800" y="1066800"/>
            <a:ext cx="8839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uk-UA" sz="2800" b="1">
                <a:solidFill>
                  <a:schemeClr val="accent2"/>
                </a:solidFill>
              </a:rPr>
              <a:t>Думку, що ілюструє залежність між зайнятістю та доходами населення, підтримує П. Кругман</a:t>
            </a:r>
            <a:endParaRPr lang="ru-RU" sz="2800" b="1">
              <a:solidFill>
                <a:schemeClr val="accent2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800"/>
              <a:t> лауреат Нобелевської премії на підставі аналізу фінансово-економічної кризи 2008-2009 рр. у США критикував американських урядовців (так званих «великих дядьків») за помилкову політику «затягування пасків» під час кризи, нерозуміння того, що «економити треба під час буму, а не спаду». На його думку, якщо б уряд США змінив курс від політики жорсткої економії до заохочення споживання, то після кризи можна було б відродити американську економіку і зайнятість набагато швидше</a:t>
            </a:r>
            <a:r>
              <a:rPr lang="ru-RU" sz="2800">
                <a:hlinkClick r:id="" action="ppaction://noaction"/>
              </a:rPr>
              <a:t>[1]</a:t>
            </a:r>
            <a:r>
              <a:rPr lang="uk-UA" sz="2800"/>
              <a:t>.</a:t>
            </a:r>
          </a:p>
          <a:p>
            <a:pPr>
              <a:lnSpc>
                <a:spcPct val="80000"/>
              </a:lnSpc>
            </a:pPr>
            <a:r>
              <a:rPr lang="uk-UA" sz="2800"/>
              <a:t>_______________________________________ </a:t>
            </a:r>
            <a:r>
              <a:rPr lang="ru-RU" sz="2800"/>
              <a:t/>
            </a:r>
            <a:br>
              <a:rPr lang="ru-RU" sz="2800"/>
            </a:br>
            <a:r>
              <a:rPr lang="uk-UA" sz="2400">
                <a:hlinkClick r:id="" action="ppaction://noaction"/>
              </a:rPr>
              <a:t>[1]</a:t>
            </a:r>
            <a:r>
              <a:rPr lang="uk-UA" sz="2400"/>
              <a:t> </a:t>
            </a:r>
            <a:r>
              <a:rPr lang="ru-RU" sz="2400"/>
              <a:t>Кругман П. Выход из кризиса есть! (Посвящается безработным, которые заслуживают лучшего). – М.: Азбука Бизнес, 2013. – 320 с.)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uk-UA" sz="3600" b="1">
                <a:solidFill>
                  <a:schemeClr val="accent2"/>
                </a:solidFill>
              </a:rPr>
              <a:t>Резюме</a:t>
            </a:r>
            <a:endParaRPr lang="ru-RU" sz="3600" b="1">
              <a:solidFill>
                <a:schemeClr val="accent2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400"/>
              <a:t> У сучасних умовах набуває принципового значення інвестиційна сфера, особливо у частині модернізації основного капіталу, фізичний і моральний знос якого досяг критичного рівня.</a:t>
            </a:r>
          </a:p>
          <a:p>
            <a:pPr>
              <a:lnSpc>
                <a:spcPct val="90000"/>
              </a:lnSpc>
            </a:pPr>
            <a:r>
              <a:rPr lang="uk-UA" sz="2400"/>
              <a:t>Державна політика зайнятості має будуватися на ефективному використанні внутрішніх ресурсів, перш за все залученні в інвестиції коштів населення. У цьому контексті першочергове значення мають заходи, спрямовані на формування привабливого інвестиційного клімату, забезпечення надійності банківської системи, створення реальних перепон проти витікання грошей за кордон. </a:t>
            </a:r>
          </a:p>
          <a:p>
            <a:pPr>
              <a:lnSpc>
                <a:spcPct val="90000"/>
              </a:lnSpc>
            </a:pPr>
            <a:r>
              <a:rPr lang="uk-UA" sz="2400"/>
              <a:t>Необхідно відмовитися від політики жорсткої економії і стимулювати споживання населенням вітчизняних товарів і послуг за рахунок збільшення його доходів перш за все заробітної плати.</a:t>
            </a:r>
            <a:endParaRPr lang="ru-RU"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762000"/>
            <a:ext cx="8686800" cy="5775325"/>
          </a:xfrm>
        </p:spPr>
        <p:txBody>
          <a:bodyPr>
            <a:normAutofit/>
          </a:bodyPr>
          <a:lstStyle/>
          <a:p>
            <a:pPr marL="228600" indent="-182563" algn="ctr"/>
            <a:endParaRPr lang="en-US" altLang="uk-UA" sz="3500">
              <a:latin typeface="Book Antiqua" pitchFamily="18" charset="0"/>
            </a:endParaRPr>
          </a:p>
          <a:p>
            <a:pPr marL="228600" indent="-182563" algn="ctr"/>
            <a:endParaRPr lang="en-US" altLang="uk-UA" sz="3500">
              <a:latin typeface="Book Antiqua" pitchFamily="18" charset="0"/>
            </a:endParaRPr>
          </a:p>
          <a:p>
            <a:pPr marL="228600" indent="-182563" algn="ctr">
              <a:buFontTx/>
              <a:buNone/>
            </a:pPr>
            <a:endParaRPr lang="en-US" altLang="uk-UA" sz="3500">
              <a:latin typeface="Book Antiqua" pitchFamily="18" charset="0"/>
            </a:endParaRPr>
          </a:p>
          <a:p>
            <a:pPr marL="228600" indent="-182563" algn="ctr">
              <a:buFontTx/>
              <a:buNone/>
            </a:pPr>
            <a:r>
              <a:rPr lang="uk-UA" altLang="uk-UA" sz="66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ДЯКУЮ ЗА УВАГУ!</a:t>
            </a:r>
          </a:p>
        </p:txBody>
      </p:sp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457200" y="6172200"/>
            <a:ext cx="33528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endParaRPr lang="uk-UA" sz="1100" b="1">
              <a:solidFill>
                <a:schemeClr val="tx1">
                  <a:lumMod val="50000"/>
                  <a:lumOff val="50000"/>
                </a:schemeClr>
              </a:solidFill>
              <a:cs typeface="Arial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3600" b="1">
                <a:solidFill>
                  <a:schemeClr val="accent2"/>
                </a:solidFill>
              </a:rPr>
              <a:t>Спочатку про зміст терміну “Робоче місце”</a:t>
            </a:r>
            <a:r>
              <a:rPr lang="ru-RU" sz="3600" b="1">
                <a:solidFill>
                  <a:schemeClr val="accent2"/>
                </a:solidFill>
              </a:rPr>
              <a:t/>
            </a:r>
            <a:br>
              <a:rPr lang="ru-RU" sz="3600" b="1">
                <a:solidFill>
                  <a:schemeClr val="accent2"/>
                </a:solidFill>
              </a:rPr>
            </a:br>
            <a:endParaRPr lang="ru-RU" sz="3600" b="1">
              <a:solidFill>
                <a:schemeClr val="accent2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800"/>
              <a:t>У контексті зайнятості населення поняття “робоче місце” розглядається у двох аспектах: фізичному та економічному.</a:t>
            </a:r>
            <a:r>
              <a:rPr lang="ru-RU" sz="2800"/>
              <a:t> </a:t>
            </a:r>
          </a:p>
          <a:p>
            <a:pPr>
              <a:lnSpc>
                <a:spcPct val="90000"/>
              </a:lnSpc>
            </a:pPr>
            <a:r>
              <a:rPr lang="uk-UA" sz="2800" b="1" i="1"/>
              <a:t>Під фізичним робочім місцем</a:t>
            </a:r>
            <a:r>
              <a:rPr lang="uk-UA" sz="2800"/>
              <a:t> зазвичай розуміють сукупність певної частини фізичного простору і технічних засобів, що призначаються для здійснення виробництва товарів і послуг. </a:t>
            </a:r>
          </a:p>
          <a:p>
            <a:pPr>
              <a:lnSpc>
                <a:spcPct val="90000"/>
              </a:lnSpc>
            </a:pPr>
            <a:r>
              <a:rPr lang="uk-UA" sz="2800" b="1" i="1"/>
              <a:t>Економічне робоче місце</a:t>
            </a:r>
            <a:r>
              <a:rPr lang="uk-UA" sz="2800"/>
              <a:t> уявляють як сукупність матеріально-речових, економічних і соціальних умов забезпечення зайнятості одного працівника; фізичне робоче місце набуває якості економічного за умов забезпечення ресурсами, фондом оплати праці, обіговими засобами</a:t>
            </a:r>
            <a:r>
              <a:rPr lang="ru-RU" sz="2800"/>
              <a:t> </a:t>
            </a:r>
          </a:p>
          <a:p>
            <a:pPr>
              <a:lnSpc>
                <a:spcPct val="90000"/>
              </a:lnSpc>
            </a:pPr>
            <a:endParaRPr lang="ru-RU" sz="1800" b="1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uk-UA" sz="3200" b="1">
                <a:solidFill>
                  <a:srgbClr val="CC0000"/>
                </a:solidFill>
              </a:rPr>
              <a:t>Створеним вважається робоче місце</a:t>
            </a:r>
            <a:endParaRPr lang="ru-RU" sz="3200" b="1">
              <a:solidFill>
                <a:srgbClr val="CC0000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uk-UA"/>
              <a:t>на яке прийнятий працівник, а моментом створення – факт його працевлаштування. Зокрема, такий підхід міститься у методиці моніторингу створення робочих місць, затвердженої постановою Кабінету Міністрів України від 12 квітня 2006 р. № 512, яка, хоча й втратила чинність</a:t>
            </a:r>
            <a:r>
              <a:rPr lang="ru-RU"/>
              <a:t> 4.06. 2014 р.,</a:t>
            </a:r>
            <a:r>
              <a:rPr lang="uk-UA"/>
              <a:t> але має низку суперечностей.</a:t>
            </a:r>
            <a:r>
              <a:rPr lang="ru-RU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792162"/>
          </a:xfrm>
        </p:spPr>
        <p:txBody>
          <a:bodyPr/>
          <a:lstStyle/>
          <a:p>
            <a:r>
              <a:rPr lang="uk-UA" sz="3200" b="1">
                <a:solidFill>
                  <a:srgbClr val="CC0000"/>
                </a:solidFill>
              </a:rPr>
              <a:t>Суперечності і вади зазначеного підходу</a:t>
            </a:r>
            <a:endParaRPr lang="ru-RU" sz="3200" b="1">
              <a:solidFill>
                <a:srgbClr val="CC000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400"/>
              <a:t>Підхід, за який йдеться, є неповним. Він фактично давав змогу "створювати" робочі місця без їх фізичного створення: достатньо після звільнення особи з існуючого робочого місця прийняти на нього іншу особу. Саме це відбувалося в Україні у 2005-2009 рр. під час виконання урядової програми щодо створення 5 млн. робочих місць (щорічно по 1 млн.) відповідно до Указу Президента України від 11 липня 2005 р. У цей період прийом на роботу нових працівників в основному відбувався заміст звільнених в результаті природної плинності кадрів. </a:t>
            </a:r>
          </a:p>
          <a:p>
            <a:pPr>
              <a:lnSpc>
                <a:spcPct val="90000"/>
              </a:lnSpc>
            </a:pPr>
            <a:r>
              <a:rPr lang="uk-UA" sz="2400"/>
              <a:t>У результаті, незважаючи на те, що кількість зайнятих за період 2005-2009 рр. навіть скоротилася майже на 0,5 млн. чол. (з 20680 до 20192 тис. чол.), а працюючих за наймом – більш, ніж на один млн. чол. (з 14005 до 12949 тис), завдання, нібито було виконане. </a:t>
            </a:r>
            <a:endParaRPr lang="ru-RU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uk-UA" sz="3200" b="1">
                <a:solidFill>
                  <a:srgbClr val="CC0000"/>
                </a:solidFill>
              </a:rPr>
              <a:t>Вартість створення одного робочого місця (фізичного)</a:t>
            </a:r>
            <a:endParaRPr lang="ru-RU" sz="3200" b="1">
              <a:solidFill>
                <a:srgbClr val="CC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800"/>
              <a:t>Відповідно до нормативу, затвердженого Державним комітетом України з будівництва та архітектури від 19.07. 2002 р. № 13, вартість ство-рення одного економічного робочого місця вар'їру-ється в залежності від галузі економіки: від 27 тис. грн. (у цінах 2001 року) у торгівлі, громадському харчуванні та побутовому обслуговуванні до 233 тис. грн – в електроенергетиці. З врахуванням інфляції – сьогодні це приблизно 80 і 700 тис. грн, відповідно.</a:t>
            </a:r>
          </a:p>
          <a:p>
            <a:pPr>
              <a:lnSpc>
                <a:spcPct val="80000"/>
              </a:lnSpc>
            </a:pPr>
            <a:r>
              <a:rPr lang="uk-UA" sz="2800"/>
              <a:t>За розрахунками фахівців Національного інституту стратегічних досліджень, середня вартість створення одного робочого місця в Україні складає 15,4 тис. євро. </a:t>
            </a:r>
            <a:endParaRPr lang="ru-RU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6096000"/>
          </a:xfrm>
        </p:spPr>
        <p:txBody>
          <a:bodyPr/>
          <a:lstStyle/>
          <a:p>
            <a:r>
              <a:rPr lang="uk-UA" sz="2800" b="1">
                <a:solidFill>
                  <a:schemeClr val="accent2"/>
                </a:solidFill>
              </a:rPr>
              <a:t>Якщо у цьому контексті повернутися до завдань, які ставилися вищим керівництвом України у 2005 р. щодо створення щорічно по 1 млн. (5 млн. роб. місць за 5 років), то на реалізацію цих планів щорічно треба було б витрачати понад 15 млрд. євро</a:t>
            </a:r>
            <a:r>
              <a:rPr lang="uk-UA" sz="2800">
                <a:solidFill>
                  <a:schemeClr val="accent2"/>
                </a:solidFill>
              </a:rPr>
              <a:t>. </a:t>
            </a:r>
          </a:p>
          <a:p>
            <a:r>
              <a:rPr lang="uk-UA" sz="2800" i="1">
                <a:solidFill>
                  <a:schemeClr val="accent2"/>
                </a:solidFill>
              </a:rPr>
              <a:t>Для порівняння: у 2006 р. Зведений Державний бюджет України, який включає показники державного бюджету та бюджетів областей, міст, селищ і сіл, складав 27 млрд. євро).</a:t>
            </a:r>
            <a:r>
              <a:rPr lang="uk-UA" sz="2800" i="1"/>
              <a:t> </a:t>
            </a:r>
            <a:endParaRPr lang="ru-RU" sz="2800" i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516563"/>
          </a:xfrm>
        </p:spPr>
        <p:txBody>
          <a:bodyPr/>
          <a:lstStyle/>
          <a:p>
            <a:r>
              <a:rPr lang="uk-UA" b="1">
                <a:solidFill>
                  <a:schemeClr val="accent2"/>
                </a:solidFill>
              </a:rPr>
              <a:t>З врахуванням зазначеного створення 2-х млн. фізичних робочих місць (лише для безробітних) вимагає залучення фінансових ресурсів у 31 млрд. євро, або понад 900 млрд. грн.</a:t>
            </a:r>
          </a:p>
          <a:p>
            <a:r>
              <a:rPr lang="uk-UA" i="1">
                <a:solidFill>
                  <a:schemeClr val="accent2"/>
                </a:solidFill>
              </a:rPr>
              <a:t>Довідково: запланований зведений бюджет України (за надходженнями) на 2016 р. складає 727 млрд. грн.</a:t>
            </a:r>
            <a:r>
              <a:rPr lang="uk-UA" b="1">
                <a:solidFill>
                  <a:schemeClr val="accent2"/>
                </a:solidFill>
              </a:rPr>
              <a:t> </a:t>
            </a:r>
            <a:endParaRPr lang="ru-RU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uk-UA" sz="4000">
                <a:solidFill>
                  <a:srgbClr val="CC0000"/>
                </a:solidFill>
              </a:rPr>
              <a:t>Вплив інвестицій  на зайнятість</a:t>
            </a:r>
            <a:endParaRPr lang="ru-RU" sz="4000">
              <a:solidFill>
                <a:srgbClr val="CC0000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На думку Дж. Кейнса, визначальна роль у формуванні зайнятості належить  інвестиційному компоненту. Він доводив, що за даної величини показника, який назвав схильністю суспільства до споживання, рівноважний рівень зайнятості залежить від величини поточних інвестицій.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</TotalTime>
  <Words>1618</Words>
  <Application>Microsoft Office PowerPoint</Application>
  <PresentationFormat>Экран (4:3)</PresentationFormat>
  <Paragraphs>70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Arial</vt:lpstr>
      <vt:lpstr>Book Antiqua</vt:lpstr>
      <vt:lpstr>Оформление по умолчанию</vt:lpstr>
      <vt:lpstr> Основні чинники, резерви і ресурси державної політики зайнятості на сучасному етапі. (Хай живе Дж. М. Кейнс!) </vt:lpstr>
      <vt:lpstr>Слайд 2</vt:lpstr>
      <vt:lpstr>Спочатку про зміст терміну “Робоче місце” </vt:lpstr>
      <vt:lpstr>Створеним вважається робоче місце</vt:lpstr>
      <vt:lpstr>Суперечності і вади зазначеного підходу</vt:lpstr>
      <vt:lpstr>Вартість створення одного робочого місця (фізичного)</vt:lpstr>
      <vt:lpstr>Слайд 7</vt:lpstr>
      <vt:lpstr>Слайд 8</vt:lpstr>
      <vt:lpstr>Вплив інвестицій  на зайнятість</vt:lpstr>
      <vt:lpstr>Взаємозалежність між обсягом інвестицій в основний капітал і рівнем зайнятості населення</vt:lpstr>
      <vt:lpstr>Коментар до графіка</vt:lpstr>
      <vt:lpstr>Аналіз джерел інвестування</vt:lpstr>
      <vt:lpstr>Капітальні інвестиції за джерелами фінансування (2013 р.), у % до загального обсягу </vt:lpstr>
      <vt:lpstr>Є дуже потужний внутрішній ресурс інвестицій</vt:lpstr>
      <vt:lpstr>На думку автора,</vt:lpstr>
      <vt:lpstr>Прямі інвестиції з України в економіки інших країн</vt:lpstr>
      <vt:lpstr>Вивіз капіталу із України, який не охоплюється статистикою НБУ,</vt:lpstr>
      <vt:lpstr>Слайд 18</vt:lpstr>
      <vt:lpstr>Слайд 19</vt:lpstr>
      <vt:lpstr> Низький рівень доходів більшості населення</vt:lpstr>
      <vt:lpstr>Динаміка показників кінцевих споживчих витрат і рівня зайнятості населення </vt:lpstr>
      <vt:lpstr>Думку, що ілюструє залежність між зайнятістю та доходами населення, підтримує П. Кругман</vt:lpstr>
      <vt:lpstr>Резюме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clio</dc:creator>
  <cp:lastModifiedBy>clio</cp:lastModifiedBy>
  <cp:revision>102</cp:revision>
  <cp:lastPrinted>1601-01-01T00:00:00Z</cp:lastPrinted>
  <dcterms:created xsi:type="dcterms:W3CDTF">1601-01-01T00:00:00Z</dcterms:created>
  <dcterms:modified xsi:type="dcterms:W3CDTF">2016-09-29T13:39:32Z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