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9.4961240310077757E-2"/>
          <c:y val="5.1401869158878497E-2"/>
          <c:w val="0.88565891472868363"/>
          <c:h val="0.64485981308411477"/>
        </c:manualLayout>
      </c:layout>
      <c:lineChart>
        <c:grouping val="standard"/>
        <c:ser>
          <c:idx val="0"/>
          <c:order val="0"/>
          <c:tx>
            <c:strRef>
              <c:f>Лист1!$B$2</c:f>
              <c:strCache>
                <c:ptCount val="1"/>
                <c:pt idx="0">
                  <c:v>Повністю довіряю</c:v>
                </c:pt>
              </c:strCache>
            </c:strRef>
          </c:tx>
          <c:spPr>
            <a:ln w="12721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Лист1!$A$3:$A$16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Лист1!$B$3:$B$16</c:f>
              <c:numCache>
                <c:formatCode>General</c:formatCode>
                <c:ptCount val="14"/>
                <c:pt idx="0">
                  <c:v>7.5</c:v>
                </c:pt>
                <c:pt idx="1">
                  <c:v>5.9</c:v>
                </c:pt>
                <c:pt idx="2">
                  <c:v>5.9</c:v>
                </c:pt>
                <c:pt idx="3">
                  <c:v>5.6</c:v>
                </c:pt>
                <c:pt idx="4">
                  <c:v>5.7</c:v>
                </c:pt>
                <c:pt idx="5">
                  <c:v>4.8</c:v>
                </c:pt>
                <c:pt idx="6">
                  <c:v>5.0999999999999996</c:v>
                </c:pt>
                <c:pt idx="7">
                  <c:v>4.4000000000000004</c:v>
                </c:pt>
                <c:pt idx="8">
                  <c:v>4.8</c:v>
                </c:pt>
                <c:pt idx="9">
                  <c:v>2.6</c:v>
                </c:pt>
                <c:pt idx="10">
                  <c:v>6.3</c:v>
                </c:pt>
                <c:pt idx="11">
                  <c:v>4.7</c:v>
                </c:pt>
                <c:pt idx="12">
                  <c:v>5.9</c:v>
                </c:pt>
                <c:pt idx="13">
                  <c:v>5.9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Скоріше довіряю</c:v>
                </c:pt>
              </c:strCache>
            </c:strRef>
          </c:tx>
          <c:spPr>
            <a:ln w="12721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Лист1!$A$3:$A$16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Лист1!$C$3:$C$16</c:f>
              <c:numCache>
                <c:formatCode>General</c:formatCode>
                <c:ptCount val="14"/>
                <c:pt idx="0">
                  <c:v>17.100000000000001</c:v>
                </c:pt>
                <c:pt idx="1">
                  <c:v>16.600000000000001</c:v>
                </c:pt>
                <c:pt idx="2">
                  <c:v>20.399999999999999</c:v>
                </c:pt>
                <c:pt idx="3">
                  <c:v>14.6</c:v>
                </c:pt>
                <c:pt idx="4">
                  <c:v>18.399999999999999</c:v>
                </c:pt>
                <c:pt idx="5">
                  <c:v>17.899999999999999</c:v>
                </c:pt>
                <c:pt idx="6">
                  <c:v>21.6</c:v>
                </c:pt>
                <c:pt idx="7">
                  <c:v>20.2</c:v>
                </c:pt>
                <c:pt idx="8">
                  <c:v>17.899999999999999</c:v>
                </c:pt>
                <c:pt idx="9">
                  <c:v>17.600000000000001</c:v>
                </c:pt>
                <c:pt idx="10">
                  <c:v>27.3</c:v>
                </c:pt>
                <c:pt idx="11">
                  <c:v>28.1</c:v>
                </c:pt>
                <c:pt idx="12">
                  <c:v>25.4</c:v>
                </c:pt>
                <c:pt idx="13">
                  <c:v>24.9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Скоріше не довіряю</c:v>
                </c:pt>
              </c:strCache>
            </c:strRef>
          </c:tx>
          <c:spPr>
            <a:ln w="12721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008080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cat>
            <c:numRef>
              <c:f>Лист1!$A$3:$A$16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Лист1!$D$3:$D$16</c:f>
              <c:numCache>
                <c:formatCode>General</c:formatCode>
                <c:ptCount val="14"/>
                <c:pt idx="0">
                  <c:v>22.4</c:v>
                </c:pt>
                <c:pt idx="1">
                  <c:v>24.3</c:v>
                </c:pt>
                <c:pt idx="2">
                  <c:v>22.8</c:v>
                </c:pt>
                <c:pt idx="3">
                  <c:v>22</c:v>
                </c:pt>
                <c:pt idx="4">
                  <c:v>21.4</c:v>
                </c:pt>
                <c:pt idx="5">
                  <c:v>25.1</c:v>
                </c:pt>
                <c:pt idx="6">
                  <c:v>27.6</c:v>
                </c:pt>
                <c:pt idx="7">
                  <c:v>29.5</c:v>
                </c:pt>
                <c:pt idx="8">
                  <c:v>25.1</c:v>
                </c:pt>
                <c:pt idx="9">
                  <c:v>32</c:v>
                </c:pt>
                <c:pt idx="10">
                  <c:v>29.7</c:v>
                </c:pt>
                <c:pt idx="11">
                  <c:v>28.2</c:v>
                </c:pt>
                <c:pt idx="12">
                  <c:v>22.3</c:v>
                </c:pt>
                <c:pt idx="13">
                  <c:v>25.7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Повністю не довіряю</c:v>
                </c:pt>
              </c:strCache>
            </c:strRef>
          </c:tx>
          <c:spPr>
            <a:ln w="12721">
              <a:solidFill>
                <a:srgbClr val="80008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660066"/>
                </a:solidFill>
                <a:prstDash val="solid"/>
              </a:ln>
            </c:spPr>
          </c:marker>
          <c:cat>
            <c:numRef>
              <c:f>Лист1!$A$3:$A$16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Лист1!$E$3:$E$16</c:f>
              <c:numCache>
                <c:formatCode>General</c:formatCode>
                <c:ptCount val="14"/>
                <c:pt idx="0">
                  <c:v>35.300000000000004</c:v>
                </c:pt>
                <c:pt idx="1">
                  <c:v>31.3</c:v>
                </c:pt>
                <c:pt idx="2">
                  <c:v>30.5</c:v>
                </c:pt>
                <c:pt idx="3">
                  <c:v>32.1</c:v>
                </c:pt>
                <c:pt idx="4">
                  <c:v>31.2</c:v>
                </c:pt>
                <c:pt idx="5">
                  <c:v>25.5</c:v>
                </c:pt>
                <c:pt idx="6">
                  <c:v>24.2</c:v>
                </c:pt>
                <c:pt idx="7">
                  <c:v>23.3</c:v>
                </c:pt>
                <c:pt idx="8">
                  <c:v>25.5</c:v>
                </c:pt>
                <c:pt idx="9">
                  <c:v>31.2</c:v>
                </c:pt>
                <c:pt idx="10">
                  <c:v>17.5</c:v>
                </c:pt>
                <c:pt idx="11">
                  <c:v>18.600000000000001</c:v>
                </c:pt>
                <c:pt idx="12">
                  <c:v>23.6</c:v>
                </c:pt>
                <c:pt idx="13">
                  <c:v>20.8</c:v>
                </c:pt>
              </c:numCache>
            </c:numRef>
          </c:val>
        </c:ser>
        <c:marker val="1"/>
        <c:axId val="136041600"/>
        <c:axId val="136043520"/>
      </c:lineChart>
      <c:catAx>
        <c:axId val="136041600"/>
        <c:scaling>
          <c:orientation val="minMax"/>
        </c:scaling>
        <c:axPos val="b"/>
        <c:numFmt formatCode="General" sourceLinked="1"/>
        <c:tickLblPos val="nextTo"/>
        <c:spPr>
          <a:ln w="318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uk-UA"/>
          </a:p>
        </c:txPr>
        <c:crossAx val="136043520"/>
        <c:crosses val="autoZero"/>
        <c:auto val="1"/>
        <c:lblAlgn val="ctr"/>
        <c:lblOffset val="100"/>
        <c:tickLblSkip val="1"/>
        <c:tickMarkSkip val="1"/>
      </c:catAx>
      <c:valAx>
        <c:axId val="136043520"/>
        <c:scaling>
          <c:orientation val="minMax"/>
        </c:scaling>
        <c:axPos val="l"/>
        <c:majorGridlines>
          <c:spPr>
            <a:ln w="3180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i="1"/>
                </a:pPr>
                <a:r>
                  <a:rPr lang="uk-UA" i="1"/>
                  <a:t>%</a:t>
                </a:r>
              </a:p>
            </c:rich>
          </c:tx>
          <c:layout>
            <c:manualLayout>
              <c:xMode val="edge"/>
              <c:yMode val="edge"/>
              <c:x val="2.0000126490212818E-2"/>
              <c:y val="5.0000000000000079E-2"/>
            </c:manualLayout>
          </c:layout>
          <c:spPr>
            <a:noFill/>
            <a:ln w="25443">
              <a:noFill/>
            </a:ln>
          </c:spPr>
        </c:title>
        <c:numFmt formatCode="General" sourceLinked="1"/>
        <c:tickLblPos val="nextTo"/>
        <c:spPr>
          <a:ln w="318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uk-UA"/>
          </a:p>
        </c:txPr>
        <c:crossAx val="136041600"/>
        <c:crosses val="autoZero"/>
        <c:crossBetween val="between"/>
        <c:majorUnit val="10"/>
      </c:valAx>
      <c:spPr>
        <a:solidFill>
          <a:srgbClr val="FFFFFF"/>
        </a:solidFill>
        <a:ln w="12721">
          <a:solidFill>
            <a:srgbClr val="FFFFFF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2984496124031011"/>
          <c:y val="0.8130841121495338"/>
          <c:w val="0.78100775193798377"/>
          <c:h val="0.19158878504672935"/>
        </c:manualLayout>
      </c:layout>
      <c:spPr>
        <a:solidFill>
          <a:srgbClr val="FFFFFF"/>
        </a:solidFill>
        <a:ln w="25443">
          <a:noFill/>
        </a:ln>
      </c:spPr>
    </c:legend>
    <c:plotVisOnly val="1"/>
    <c:dispBlanksAs val="gap"/>
  </c:chart>
  <c:spPr>
    <a:solidFill>
      <a:srgbClr val="FFFFFF"/>
    </a:solidFill>
    <a:ln w="3180">
      <a:solidFill>
        <a:srgbClr val="000000"/>
      </a:solidFill>
      <a:prstDash val="solid"/>
    </a:ln>
  </c:spPr>
  <c:txPr>
    <a:bodyPr/>
    <a:lstStyle/>
    <a:p>
      <a:pPr>
        <a:defRPr sz="801" b="0" i="0" u="none" strike="noStrike" baseline="0">
          <a:solidFill>
            <a:srgbClr val="000000"/>
          </a:solidFill>
          <a:latin typeface="Arial Narrow" pitchFamily="34" charset="0"/>
          <a:ea typeface="Arial Cyr"/>
          <a:cs typeface="Arial Cyr"/>
        </a:defRPr>
      </a:pPr>
      <a:endParaRPr lang="uk-UA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22575"/>
            <a:ext cx="6254750" cy="13620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uk-UA" b="1" dirty="0" smtClean="0"/>
              <a:t>СОЦІАЛЬНИЙ КАПІТАЛ ЯК НЕМАТЕРІАЛЬНИЙ ЧИННИК </a:t>
            </a:r>
            <a:r>
              <a:rPr lang="en-US" b="1" dirty="0" smtClean="0"/>
              <a:t>c</a:t>
            </a:r>
            <a:r>
              <a:rPr lang="uk-UA" b="1" dirty="0" err="1" smtClean="0"/>
              <a:t>успільного</a:t>
            </a:r>
            <a:r>
              <a:rPr lang="uk-UA" b="1" dirty="0" smtClean="0"/>
              <a:t> розвитку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4294967295"/>
          </p:nvPr>
        </p:nvSpPr>
        <p:spPr>
          <a:xfrm flipH="1">
            <a:off x="3571868" y="5214950"/>
            <a:ext cx="3857652" cy="1428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Петрова І.Л., </a:t>
            </a:r>
            <a:endParaRPr lang="en-US" dirty="0" smtClean="0"/>
          </a:p>
          <a:p>
            <a:pPr>
              <a:buNone/>
            </a:pPr>
            <a:r>
              <a:rPr lang="uk-UA" dirty="0" err="1" smtClean="0"/>
              <a:t>д.е.н</a:t>
            </a:r>
            <a:r>
              <a:rPr lang="uk-UA" dirty="0" smtClean="0"/>
              <a:t>., проф.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Довіра до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3600" dirty="0" err="1" smtClean="0"/>
              <a:t>повна</a:t>
            </a:r>
            <a:r>
              <a:rPr lang="ru-RU" sz="3600" dirty="0" smtClean="0"/>
              <a:t> </a:t>
            </a:r>
            <a:r>
              <a:rPr lang="ru-RU" sz="3600" dirty="0" err="1" smtClean="0"/>
              <a:t>довіра</a:t>
            </a:r>
            <a:r>
              <a:rPr lang="ru-RU" sz="3600" dirty="0" smtClean="0"/>
              <a:t> до них </a:t>
            </a:r>
            <a:r>
              <a:rPr lang="ru-RU" sz="3600" dirty="0" err="1" smtClean="0"/>
              <a:t>властива</a:t>
            </a:r>
            <a:r>
              <a:rPr lang="ru-RU" sz="3600" dirty="0" smtClean="0"/>
              <a:t> </a:t>
            </a:r>
            <a:r>
              <a:rPr lang="ru-RU" sz="3600" dirty="0" err="1" smtClean="0"/>
              <a:t>лише</a:t>
            </a:r>
            <a:r>
              <a:rPr lang="ru-RU" sz="3600" dirty="0" smtClean="0"/>
              <a:t> 0,7</a:t>
            </a:r>
            <a:r>
              <a:rPr lang="ru-RU" sz="3600" dirty="0" smtClean="0">
                <a:sym typeface="Symbol"/>
              </a:rPr>
              <a:t></a:t>
            </a:r>
            <a:r>
              <a:rPr lang="ru-RU" sz="3600" dirty="0" smtClean="0"/>
              <a:t>3,2% </a:t>
            </a:r>
            <a:r>
              <a:rPr lang="ru-RU" sz="3600" dirty="0" err="1" smtClean="0"/>
              <a:t>українців</a:t>
            </a:r>
            <a:endParaRPr lang="ru-RU" sz="3600" dirty="0" smtClean="0"/>
          </a:p>
          <a:p>
            <a:r>
              <a:rPr lang="ru-RU" sz="3600" dirty="0" smtClean="0"/>
              <a:t> </a:t>
            </a:r>
            <a:r>
              <a:rPr lang="ru-RU" sz="3600" dirty="0" err="1" smtClean="0"/>
              <a:t>відносна</a:t>
            </a:r>
            <a:r>
              <a:rPr lang="ru-RU" sz="3600" dirty="0" smtClean="0"/>
              <a:t> </a:t>
            </a:r>
            <a:r>
              <a:rPr lang="ru-RU" sz="3600" dirty="0" smtClean="0">
                <a:sym typeface="Symbol"/>
              </a:rPr>
              <a:t></a:t>
            </a:r>
            <a:r>
              <a:rPr lang="ru-RU" sz="3600" dirty="0" smtClean="0"/>
              <a:t> 17,6</a:t>
            </a:r>
            <a:r>
              <a:rPr lang="ru-RU" sz="3600" dirty="0" smtClean="0">
                <a:sym typeface="Symbol"/>
              </a:rPr>
              <a:t></a:t>
            </a:r>
            <a:r>
              <a:rPr lang="ru-RU" sz="3600" dirty="0" smtClean="0"/>
              <a:t>21,9% </a:t>
            </a:r>
          </a:p>
          <a:p>
            <a:r>
              <a:rPr lang="ru-RU" sz="3600" dirty="0" smtClean="0"/>
              <a:t>при </a:t>
            </a:r>
            <a:r>
              <a:rPr lang="ru-RU" sz="3600" dirty="0" err="1" smtClean="0"/>
              <a:t>завжди</a:t>
            </a:r>
            <a:r>
              <a:rPr lang="ru-RU" sz="3600" dirty="0" smtClean="0"/>
              <a:t> </a:t>
            </a:r>
            <a:r>
              <a:rPr lang="ru-RU" sz="3600" dirty="0" err="1" smtClean="0"/>
              <a:t>від’ємному</a:t>
            </a:r>
            <a:r>
              <a:rPr lang="ru-RU" sz="3600" dirty="0" smtClean="0"/>
              <a:t> </a:t>
            </a:r>
            <a:r>
              <a:rPr lang="ru-RU" sz="3600" dirty="0" err="1" smtClean="0"/>
              <a:t>балансі</a:t>
            </a:r>
            <a:r>
              <a:rPr lang="ru-RU" sz="3600" dirty="0" smtClean="0"/>
              <a:t> </a:t>
            </a:r>
            <a:r>
              <a:rPr lang="ru-RU" sz="3600" dirty="0" err="1" smtClean="0"/>
              <a:t>між</a:t>
            </a:r>
            <a:r>
              <a:rPr lang="ru-RU" sz="3600" dirty="0" smtClean="0"/>
              <a:t> </a:t>
            </a:r>
            <a:r>
              <a:rPr lang="uk-UA" sz="3600" dirty="0" smtClean="0"/>
              <a:t>довірою та недовірою, який коливається в межах 49,6</a:t>
            </a:r>
            <a:r>
              <a:rPr lang="uk-UA" sz="3600" dirty="0" smtClean="0">
                <a:sym typeface="Symbol"/>
              </a:rPr>
              <a:t></a:t>
            </a:r>
            <a:r>
              <a:rPr lang="uk-UA" sz="3600" dirty="0" smtClean="0"/>
              <a:t>64,2%.</a:t>
            </a:r>
            <a:endParaRPr lang="ru-RU" sz="3600" dirty="0" smtClean="0"/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Довіра до профспілок</a:t>
            </a:r>
            <a:endParaRPr lang="ru-RU" dirty="0"/>
          </a:p>
        </p:txBody>
      </p:sp>
      <p:graphicFrame>
        <p:nvGraphicFramePr>
          <p:cNvPr id="4" name="Объект 1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Заходи </a:t>
            </a:r>
            <a:r>
              <a:rPr lang="uk-UA" sz="4400" b="0" dirty="0" smtClean="0"/>
              <a:t>з</a:t>
            </a:r>
            <a:r>
              <a:rPr lang="uk-UA" sz="4400" dirty="0" smtClean="0"/>
              <a:t>міцнення СК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подолання зрощування влади й власності, як фундаменту статусної ренти</a:t>
            </a:r>
          </a:p>
          <a:p>
            <a:r>
              <a:rPr lang="uk-UA" sz="2800" dirty="0" smtClean="0"/>
              <a:t> обмеження засилля фінансово-промислових груп в економіці, як джерела адміністративно-монопольної </a:t>
            </a:r>
            <a:r>
              <a:rPr lang="uk-UA" sz="2800" dirty="0" err="1" smtClean="0"/>
              <a:t>ренгти</a:t>
            </a:r>
            <a:r>
              <a:rPr lang="uk-UA" sz="2800" dirty="0" smtClean="0"/>
              <a:t> </a:t>
            </a:r>
          </a:p>
          <a:p>
            <a:r>
              <a:rPr lang="uk-UA" sz="2800" dirty="0" smtClean="0"/>
              <a:t>реформування законодавчої системи</a:t>
            </a:r>
          </a:p>
          <a:p>
            <a:r>
              <a:rPr lang="uk-UA" sz="2800" dirty="0" smtClean="0"/>
              <a:t> впровадження </a:t>
            </a:r>
            <a:r>
              <a:rPr lang="uk-UA" sz="2800" dirty="0" err="1" smtClean="0"/>
              <a:t>людиноорієнтованого</a:t>
            </a:r>
            <a:r>
              <a:rPr lang="uk-UA" sz="2800" dirty="0" smtClean="0"/>
              <a:t> підходу до управління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Дефіцит соціального капіталу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sz="4000" dirty="0" smtClean="0"/>
              <a:t>Українське суспільство є неконсолідованим, що унеможливлює досягнення суспільних цілей і реалізацію національних інтересів 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Національний капітал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sz="4400" dirty="0" smtClean="0"/>
              <a:t>Природний</a:t>
            </a:r>
          </a:p>
          <a:p>
            <a:r>
              <a:rPr lang="uk-UA" sz="4400" dirty="0" smtClean="0"/>
              <a:t>Вироблений</a:t>
            </a:r>
          </a:p>
          <a:p>
            <a:r>
              <a:rPr lang="uk-UA" sz="4400" dirty="0" smtClean="0"/>
              <a:t> Людський </a:t>
            </a:r>
          </a:p>
          <a:p>
            <a:r>
              <a:rPr lang="uk-UA" sz="4400" dirty="0" smtClean="0"/>
              <a:t>Соціальний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Соціальний капітал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норми  відносин між людьми, </a:t>
            </a:r>
          </a:p>
          <a:p>
            <a:r>
              <a:rPr lang="uk-UA" sz="3600" dirty="0" smtClean="0"/>
              <a:t>згуртованість соціуму,</a:t>
            </a:r>
          </a:p>
          <a:p>
            <a:r>
              <a:rPr lang="uk-UA" sz="3600" dirty="0" smtClean="0"/>
              <a:t>довіра та суспільні цінності</a:t>
            </a:r>
          </a:p>
          <a:p>
            <a:r>
              <a:rPr lang="uk-UA" sz="3600" dirty="0" smtClean="0"/>
              <a:t> розвиненість мережевих зв’язків,</a:t>
            </a:r>
          </a:p>
          <a:p>
            <a:r>
              <a:rPr lang="uk-UA" sz="3600" dirty="0" smtClean="0"/>
              <a:t> лояльність громадян до влади</a:t>
            </a:r>
          </a:p>
          <a:p>
            <a:r>
              <a:rPr lang="uk-UA" sz="3600" dirty="0" err="1" smtClean="0"/>
              <a:t>законослухняність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Вплив соціального капіталу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dirty="0" smtClean="0"/>
              <a:t> збільшення СК на 1 % веде до зростання національного капіталу на 0,541 % </a:t>
            </a:r>
          </a:p>
          <a:p>
            <a:r>
              <a:rPr lang="uk-UA" sz="3600" dirty="0" smtClean="0"/>
              <a:t>при аналогічному збільшенні фізичного капіталу на 1 % зростання національного капіталу становить  0,064 %, а людського – 0,255 % 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Позитивний вплив СК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згуртованість соціуму</a:t>
            </a:r>
          </a:p>
          <a:p>
            <a:r>
              <a:rPr lang="uk-UA" sz="4400" dirty="0" smtClean="0"/>
              <a:t>вища продуктивність</a:t>
            </a:r>
          </a:p>
          <a:p>
            <a:r>
              <a:rPr lang="uk-UA" sz="4400" dirty="0" smtClean="0"/>
              <a:t> скорочення </a:t>
            </a:r>
            <a:r>
              <a:rPr lang="uk-UA" sz="4400" dirty="0" err="1" smtClean="0"/>
              <a:t>трансакційних</a:t>
            </a:r>
            <a:r>
              <a:rPr lang="uk-UA" sz="4400" dirty="0" smtClean="0"/>
              <a:t> витрат</a:t>
            </a:r>
          </a:p>
          <a:p>
            <a:r>
              <a:rPr lang="uk-UA" sz="4400" dirty="0" smtClean="0"/>
              <a:t> </a:t>
            </a:r>
            <a:r>
              <a:rPr lang="uk-UA" sz="4400" dirty="0" err="1" smtClean="0"/>
              <a:t>синергетичний</a:t>
            </a:r>
            <a:r>
              <a:rPr lang="uk-UA" sz="4400" dirty="0" smtClean="0"/>
              <a:t> ефект </a:t>
            </a:r>
            <a:endParaRPr lang="ru-RU" sz="4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Негативний вплив  СК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падіння показників соціально-економічного розвитку</a:t>
            </a:r>
          </a:p>
          <a:p>
            <a:r>
              <a:rPr lang="uk-UA" sz="2800" dirty="0" smtClean="0"/>
              <a:t>поява деформованих проявів соціального капіталу:корупція, кумівство, кругова порука, непрозорі відносини, масове розповсюдження неправди через інформаційні засоби</a:t>
            </a:r>
            <a:endParaRPr lang="en-US" sz="2800" dirty="0" smtClean="0"/>
          </a:p>
          <a:p>
            <a:r>
              <a:rPr lang="uk-UA" sz="2800" dirty="0" smtClean="0"/>
              <a:t>статусна та адміністративно-монопольна рента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Оцінки СК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упродовж 2005–2014 рр. підвищення рівня довіри населення мало місце лише стосовно сім’ї, родичів (довіра 93-95%), колег, сусідів, благодійних фондів (близько 50%)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постійно знижувалася довіра до політичних партій, керівників державних установ, страхових компаній, податкової інспекції, підприємців.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Причини недовіри населення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проблеми працевлаштування та безробіття (78,6% респондентів),</a:t>
            </a:r>
          </a:p>
          <a:p>
            <a:r>
              <a:rPr lang="uk-UA" sz="3600" dirty="0" smtClean="0"/>
              <a:t> зростанням цін (79,6%),</a:t>
            </a:r>
          </a:p>
          <a:p>
            <a:r>
              <a:rPr lang="uk-UA" sz="3600" dirty="0" smtClean="0"/>
              <a:t> низькі доходи, </a:t>
            </a:r>
          </a:p>
          <a:p>
            <a:r>
              <a:rPr lang="uk-UA" sz="3600" dirty="0" smtClean="0"/>
              <a:t>затримки зарплат (75,4%),</a:t>
            </a:r>
          </a:p>
          <a:p>
            <a:r>
              <a:rPr lang="uk-UA" sz="3600" dirty="0" smtClean="0"/>
              <a:t> корупція (72%).</a:t>
            </a: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224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      СОЦІАЛЬНИЙ КАПІТАЛ ЯК НЕМАТЕРІАЛЬНИЙ ЧИННИК cуспільного розвитку </vt:lpstr>
      <vt:lpstr>Дефіцит соціального капіталу</vt:lpstr>
      <vt:lpstr>Національний капітал</vt:lpstr>
      <vt:lpstr>Соціальний капітал</vt:lpstr>
      <vt:lpstr>Вплив соціального капіталу</vt:lpstr>
      <vt:lpstr>Позитивний вплив СК</vt:lpstr>
      <vt:lpstr>Негативний вплив  СК</vt:lpstr>
      <vt:lpstr>Оцінки СК</vt:lpstr>
      <vt:lpstr>Причини недовіри населення </vt:lpstr>
      <vt:lpstr>Довіра до політичних партій</vt:lpstr>
      <vt:lpstr>Довіра до профспілок</vt:lpstr>
      <vt:lpstr>Заходи зміцнення СК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СОЦІАЛЬНИЙ КАПІТАЛ ЯК НЕМАТЕРІАЛЬНИЙ ЧИННИК НАЦІОНАЛЬНОГО БАГАТСТВА</dc:title>
  <dc:creator>Yarik</dc:creator>
  <cp:lastModifiedBy>clio</cp:lastModifiedBy>
  <cp:revision>10</cp:revision>
  <dcterms:created xsi:type="dcterms:W3CDTF">2016-06-09T09:09:10Z</dcterms:created>
  <dcterms:modified xsi:type="dcterms:W3CDTF">2016-09-29T13:40:10Z</dcterms:modified>
</cp:coreProperties>
</file>