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7" r:id="rId3"/>
    <p:sldId id="262" r:id="rId4"/>
    <p:sldId id="295" r:id="rId5"/>
    <p:sldId id="291" r:id="rId6"/>
    <p:sldId id="288" r:id="rId7"/>
    <p:sldId id="322" r:id="rId8"/>
    <p:sldId id="326" r:id="rId9"/>
    <p:sldId id="324" r:id="rId10"/>
    <p:sldId id="325" r:id="rId11"/>
    <p:sldId id="296" r:id="rId12"/>
    <p:sldId id="286" r:id="rId13"/>
    <p:sldId id="290" r:id="rId14"/>
    <p:sldId id="297" r:id="rId15"/>
    <p:sldId id="301" r:id="rId16"/>
    <p:sldId id="302" r:id="rId17"/>
    <p:sldId id="303" r:id="rId18"/>
    <p:sldId id="329" r:id="rId19"/>
    <p:sldId id="305" r:id="rId20"/>
    <p:sldId id="328" r:id="rId21"/>
    <p:sldId id="309" r:id="rId22"/>
    <p:sldId id="310" r:id="rId23"/>
    <p:sldId id="312" r:id="rId24"/>
    <p:sldId id="315" r:id="rId25"/>
    <p:sldId id="287" r:id="rId26"/>
    <p:sldId id="289" r:id="rId27"/>
    <p:sldId id="300" r:id="rId28"/>
    <p:sldId id="292" r:id="rId29"/>
    <p:sldId id="274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orient="horz" pos="1117" userDrawn="1">
          <p15:clr>
            <a:srgbClr val="A4A3A4"/>
          </p15:clr>
        </p15:guide>
        <p15:guide id="5" orient="horz" pos="3385" userDrawn="1">
          <p15:clr>
            <a:srgbClr val="A4A3A4"/>
          </p15:clr>
        </p15:guide>
        <p15:guide id="6" orient="horz" pos="3067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119" userDrawn="1">
          <p15:clr>
            <a:srgbClr val="A4A3A4"/>
          </p15:clr>
        </p15:guide>
        <p15:guide id="9" orient="horz" pos="2750" userDrawn="1">
          <p15:clr>
            <a:srgbClr val="A4A3A4"/>
          </p15:clr>
        </p15:guide>
        <p15:guide id="10" pos="3839">
          <p15:clr>
            <a:srgbClr val="A4A3A4"/>
          </p15:clr>
        </p15:guide>
        <p15:guide id="12" pos="6561" userDrawn="1">
          <p15:clr>
            <a:srgbClr val="A4A3A4"/>
          </p15:clr>
        </p15:guide>
        <p15:guide id="15" pos="3975" userDrawn="1">
          <p15:clr>
            <a:srgbClr val="A4A3A4"/>
          </p15:clr>
        </p15:guide>
        <p15:guide id="16" pos="210" userDrawn="1">
          <p15:clr>
            <a:srgbClr val="A4A3A4"/>
          </p15:clr>
        </p15:guide>
        <p15:guide id="17" pos="7468" userDrawn="1">
          <p15:clr>
            <a:srgbClr val="A4A3A4"/>
          </p15:clr>
        </p15:guide>
        <p15:guide id="18" pos="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C7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Помірний стиль 1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643" autoAdjust="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orient="horz" pos="3793"/>
        <p:guide orient="horz" pos="1117"/>
        <p:guide orient="horz" pos="3385"/>
        <p:guide orient="horz" pos="3067"/>
        <p:guide orient="horz" pos="981"/>
        <p:guide orient="horz" pos="119"/>
        <p:guide orient="horz" pos="2750"/>
        <p:guide pos="3839"/>
        <p:guide pos="6561"/>
        <p:guide pos="3975"/>
        <p:guide pos="210"/>
        <p:guide pos="7468"/>
        <p:guide pos="3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482" y="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BA62E-1466-4A83-8380-59C29981452A}" type="doc">
      <dgm:prSet loTypeId="urn:microsoft.com/office/officeart/2005/8/layout/default#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182782E3-68BF-4613-B90A-566836F9E6F0}">
      <dgm:prSet/>
      <dgm:spPr/>
      <dgm:t>
        <a:bodyPr/>
        <a:lstStyle/>
        <a:p>
          <a:pPr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Ідейний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вплив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1CCE57-BADF-434A-96AA-D86AC6BEDE3F}" type="parTrans" cxnId="{BF67670F-B4E5-4275-BCD6-41713FF29670}">
      <dgm:prSet/>
      <dgm:spPr/>
      <dgm:t>
        <a:bodyPr/>
        <a:lstStyle/>
        <a:p>
          <a:endParaRPr lang="uk-UA"/>
        </a:p>
      </dgm:t>
    </dgm:pt>
    <dgm:pt modelId="{2A2AEEC7-C5EF-412C-93D8-D37FE759DB58}" type="sibTrans" cxnId="{BF67670F-B4E5-4275-BCD6-41713FF29670}">
      <dgm:prSet/>
      <dgm:spPr/>
      <dgm:t>
        <a:bodyPr/>
        <a:lstStyle/>
        <a:p>
          <a:endParaRPr lang="uk-UA"/>
        </a:p>
      </dgm:t>
    </dgm:pt>
    <dgm:pt modelId="{BAE2F7B0-3D8D-43D0-9E3E-9CB29B900681}">
      <dgm:prSet/>
      <dgm:spPr/>
      <dgm:t>
        <a:bodyPr/>
        <a:lstStyle/>
        <a:p>
          <a:pPr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Мотивація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8B768-53F5-470D-A2AD-8CFB1FFD9F2A}" type="parTrans" cxnId="{28EB43C8-6013-434B-A6D5-BA53A47DBD5B}">
      <dgm:prSet/>
      <dgm:spPr/>
      <dgm:t>
        <a:bodyPr/>
        <a:lstStyle/>
        <a:p>
          <a:endParaRPr lang="uk-UA"/>
        </a:p>
      </dgm:t>
    </dgm:pt>
    <dgm:pt modelId="{F2DEA912-31D1-4074-83B0-1FAE624D0E48}" type="sibTrans" cxnId="{28EB43C8-6013-434B-A6D5-BA53A47DBD5B}">
      <dgm:prSet/>
      <dgm:spPr/>
      <dgm:t>
        <a:bodyPr/>
        <a:lstStyle/>
        <a:p>
          <a:endParaRPr lang="uk-UA"/>
        </a:p>
      </dgm:t>
    </dgm:pt>
    <dgm:pt modelId="{98427816-9226-4DD0-8D4E-B5895B972B7A}">
      <dgm:prSet/>
      <dgm:spPr/>
      <dgm:t>
        <a:bodyPr/>
        <a:lstStyle/>
        <a:p>
          <a:pPr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Вміння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надихати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583C07-B9C8-4C42-8C50-2568D6ACC80A}" type="parTrans" cxnId="{2D948F42-ADC4-41CE-B18F-81EEC80EAFC5}">
      <dgm:prSet/>
      <dgm:spPr/>
      <dgm:t>
        <a:bodyPr/>
        <a:lstStyle/>
        <a:p>
          <a:endParaRPr lang="uk-UA"/>
        </a:p>
      </dgm:t>
    </dgm:pt>
    <dgm:pt modelId="{E0BC3C83-CF79-49CC-A0D8-1FAE6B40978E}" type="sibTrans" cxnId="{2D948F42-ADC4-41CE-B18F-81EEC80EAFC5}">
      <dgm:prSet/>
      <dgm:spPr/>
      <dgm:t>
        <a:bodyPr/>
        <a:lstStyle/>
        <a:p>
          <a:endParaRPr lang="uk-UA"/>
        </a:p>
      </dgm:t>
    </dgm:pt>
    <dgm:pt modelId="{E4A68301-3006-417B-A7D7-237625B00B2B}">
      <dgm:prSet/>
      <dgm:spPr/>
      <dgm:t>
        <a:bodyPr/>
        <a:lstStyle/>
        <a:p>
          <a:pPr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Особиста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турбота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F4BE1F-E04F-46A5-ADD5-12D37EA3D552}" type="parTrans" cxnId="{29733640-CB35-46FB-ADE9-F4F44F341DC1}">
      <dgm:prSet/>
      <dgm:spPr/>
      <dgm:t>
        <a:bodyPr/>
        <a:lstStyle/>
        <a:p>
          <a:endParaRPr lang="uk-UA"/>
        </a:p>
      </dgm:t>
    </dgm:pt>
    <dgm:pt modelId="{3DFC18DE-1B0C-4D86-AD72-9BDB6D2407FE}" type="sibTrans" cxnId="{29733640-CB35-46FB-ADE9-F4F44F341DC1}">
      <dgm:prSet/>
      <dgm:spPr/>
      <dgm:t>
        <a:bodyPr/>
        <a:lstStyle/>
        <a:p>
          <a:endParaRPr lang="uk-UA"/>
        </a:p>
      </dgm:t>
    </dgm:pt>
    <dgm:pt modelId="{68936FF4-689E-409D-B616-76D7CA3B80FC}">
      <dgm:prSet/>
      <dgm:spPr/>
      <dgm:t>
        <a:bodyPr/>
        <a:lstStyle/>
        <a:p>
          <a:pPr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Інтелектуальне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стимулювання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5E0A8D-1EDA-483F-811B-575F11E7AC01}" type="parTrans" cxnId="{17C57216-ADD0-4C79-A268-08034907C7FA}">
      <dgm:prSet/>
      <dgm:spPr/>
      <dgm:t>
        <a:bodyPr/>
        <a:lstStyle/>
        <a:p>
          <a:endParaRPr lang="uk-UA"/>
        </a:p>
      </dgm:t>
    </dgm:pt>
    <dgm:pt modelId="{697ADFB9-B1A9-47BD-A78F-5F22C1832BDE}" type="sibTrans" cxnId="{17C57216-ADD0-4C79-A268-08034907C7FA}">
      <dgm:prSet/>
      <dgm:spPr/>
      <dgm:t>
        <a:bodyPr/>
        <a:lstStyle/>
        <a:p>
          <a:endParaRPr lang="uk-UA"/>
        </a:p>
      </dgm:t>
    </dgm:pt>
    <dgm:pt modelId="{082A7089-2C88-4FEF-8DC9-35EE6D4D9B9D}" type="pres">
      <dgm:prSet presAssocID="{0A0BA62E-1466-4A83-8380-59C2998145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2086986-41D5-423D-9810-1C31A0DC77EA}" type="pres">
      <dgm:prSet presAssocID="{182782E3-68BF-4613-B90A-566836F9E6F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455670-3A5D-4132-BDAA-FA87257EFA7E}" type="pres">
      <dgm:prSet presAssocID="{2A2AEEC7-C5EF-412C-93D8-D37FE759DB58}" presName="sibTrans" presStyleCnt="0"/>
      <dgm:spPr/>
      <dgm:t>
        <a:bodyPr/>
        <a:lstStyle/>
        <a:p>
          <a:endParaRPr lang="uk-UA"/>
        </a:p>
      </dgm:t>
    </dgm:pt>
    <dgm:pt modelId="{FA076CD8-44BD-4DC4-8B6E-8D75959639AE}" type="pres">
      <dgm:prSet presAssocID="{BAE2F7B0-3D8D-43D0-9E3E-9CB29B9006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893FA6-3C4E-4FD4-A9B6-DF8C4D132288}" type="pres">
      <dgm:prSet presAssocID="{F2DEA912-31D1-4074-83B0-1FAE624D0E48}" presName="sibTrans" presStyleCnt="0"/>
      <dgm:spPr/>
      <dgm:t>
        <a:bodyPr/>
        <a:lstStyle/>
        <a:p>
          <a:endParaRPr lang="uk-UA"/>
        </a:p>
      </dgm:t>
    </dgm:pt>
    <dgm:pt modelId="{CAFC820A-6A0F-4B37-8999-00DBF4BCC5B4}" type="pres">
      <dgm:prSet presAssocID="{98427816-9226-4DD0-8D4E-B5895B972B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70261C-E2FF-40FA-9598-75CB01FA5098}" type="pres">
      <dgm:prSet presAssocID="{E0BC3C83-CF79-49CC-A0D8-1FAE6B40978E}" presName="sibTrans" presStyleCnt="0"/>
      <dgm:spPr/>
      <dgm:t>
        <a:bodyPr/>
        <a:lstStyle/>
        <a:p>
          <a:endParaRPr lang="uk-UA"/>
        </a:p>
      </dgm:t>
    </dgm:pt>
    <dgm:pt modelId="{1D7D17C5-5A80-495F-A727-B0A7C3CCAD47}" type="pres">
      <dgm:prSet presAssocID="{E4A68301-3006-417B-A7D7-237625B00B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BC29AD-8D73-44F8-AA22-9C29855F9844}" type="pres">
      <dgm:prSet presAssocID="{3DFC18DE-1B0C-4D86-AD72-9BDB6D2407FE}" presName="sibTrans" presStyleCnt="0"/>
      <dgm:spPr/>
      <dgm:t>
        <a:bodyPr/>
        <a:lstStyle/>
        <a:p>
          <a:endParaRPr lang="uk-UA"/>
        </a:p>
      </dgm:t>
    </dgm:pt>
    <dgm:pt modelId="{23954DEE-0A20-4A0D-9C46-E09D2C9EC76D}" type="pres">
      <dgm:prSet presAssocID="{68936FF4-689E-409D-B616-76D7CA3B80FC}" presName="node" presStyleLbl="node1" presStyleIdx="4" presStyleCnt="5" custScaleX="1003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0E0882E-B101-4860-9545-3F268BD8DBE3}" type="presOf" srcId="{BAE2F7B0-3D8D-43D0-9E3E-9CB29B900681}" destId="{FA076CD8-44BD-4DC4-8B6E-8D75959639AE}" srcOrd="0" destOrd="0" presId="urn:microsoft.com/office/officeart/2005/8/layout/default#1"/>
    <dgm:cxn modelId="{FDFDC50C-C028-4526-9C08-F15AA35646A2}" type="presOf" srcId="{E4A68301-3006-417B-A7D7-237625B00B2B}" destId="{1D7D17C5-5A80-495F-A727-B0A7C3CCAD47}" srcOrd="0" destOrd="0" presId="urn:microsoft.com/office/officeart/2005/8/layout/default#1"/>
    <dgm:cxn modelId="{2D948F42-ADC4-41CE-B18F-81EEC80EAFC5}" srcId="{0A0BA62E-1466-4A83-8380-59C29981452A}" destId="{98427816-9226-4DD0-8D4E-B5895B972B7A}" srcOrd="2" destOrd="0" parTransId="{5F583C07-B9C8-4C42-8C50-2568D6ACC80A}" sibTransId="{E0BC3C83-CF79-49CC-A0D8-1FAE6B40978E}"/>
    <dgm:cxn modelId="{B929EA52-7DCA-4A45-AB02-1CA62F89B96E}" type="presOf" srcId="{98427816-9226-4DD0-8D4E-B5895B972B7A}" destId="{CAFC820A-6A0F-4B37-8999-00DBF4BCC5B4}" srcOrd="0" destOrd="0" presId="urn:microsoft.com/office/officeart/2005/8/layout/default#1"/>
    <dgm:cxn modelId="{28EB43C8-6013-434B-A6D5-BA53A47DBD5B}" srcId="{0A0BA62E-1466-4A83-8380-59C29981452A}" destId="{BAE2F7B0-3D8D-43D0-9E3E-9CB29B900681}" srcOrd="1" destOrd="0" parTransId="{BBF8B768-53F5-470D-A2AD-8CFB1FFD9F2A}" sibTransId="{F2DEA912-31D1-4074-83B0-1FAE624D0E48}"/>
    <dgm:cxn modelId="{3CE6B3F6-F0B0-4CEE-B691-77471DE06366}" type="presOf" srcId="{182782E3-68BF-4613-B90A-566836F9E6F0}" destId="{C2086986-41D5-423D-9810-1C31A0DC77EA}" srcOrd="0" destOrd="0" presId="urn:microsoft.com/office/officeart/2005/8/layout/default#1"/>
    <dgm:cxn modelId="{BF67670F-B4E5-4275-BCD6-41713FF29670}" srcId="{0A0BA62E-1466-4A83-8380-59C29981452A}" destId="{182782E3-68BF-4613-B90A-566836F9E6F0}" srcOrd="0" destOrd="0" parTransId="{091CCE57-BADF-434A-96AA-D86AC6BEDE3F}" sibTransId="{2A2AEEC7-C5EF-412C-93D8-D37FE759DB58}"/>
    <dgm:cxn modelId="{977A22C3-0CFA-436C-9AAA-470A03AAA327}" type="presOf" srcId="{0A0BA62E-1466-4A83-8380-59C29981452A}" destId="{082A7089-2C88-4FEF-8DC9-35EE6D4D9B9D}" srcOrd="0" destOrd="0" presId="urn:microsoft.com/office/officeart/2005/8/layout/default#1"/>
    <dgm:cxn modelId="{17C57216-ADD0-4C79-A268-08034907C7FA}" srcId="{0A0BA62E-1466-4A83-8380-59C29981452A}" destId="{68936FF4-689E-409D-B616-76D7CA3B80FC}" srcOrd="4" destOrd="0" parTransId="{345E0A8D-1EDA-483F-811B-575F11E7AC01}" sibTransId="{697ADFB9-B1A9-47BD-A78F-5F22C1832BDE}"/>
    <dgm:cxn modelId="{8D919282-EAC6-4D29-AD32-527DCEB5B8A5}" type="presOf" srcId="{68936FF4-689E-409D-B616-76D7CA3B80FC}" destId="{23954DEE-0A20-4A0D-9C46-E09D2C9EC76D}" srcOrd="0" destOrd="0" presId="urn:microsoft.com/office/officeart/2005/8/layout/default#1"/>
    <dgm:cxn modelId="{29733640-CB35-46FB-ADE9-F4F44F341DC1}" srcId="{0A0BA62E-1466-4A83-8380-59C29981452A}" destId="{E4A68301-3006-417B-A7D7-237625B00B2B}" srcOrd="3" destOrd="0" parTransId="{4AF4BE1F-E04F-46A5-ADD5-12D37EA3D552}" sibTransId="{3DFC18DE-1B0C-4D86-AD72-9BDB6D2407FE}"/>
    <dgm:cxn modelId="{810D4D17-62D2-4273-8E0D-F00F7EE0E7D8}" type="presParOf" srcId="{082A7089-2C88-4FEF-8DC9-35EE6D4D9B9D}" destId="{C2086986-41D5-423D-9810-1C31A0DC77EA}" srcOrd="0" destOrd="0" presId="urn:microsoft.com/office/officeart/2005/8/layout/default#1"/>
    <dgm:cxn modelId="{0B359036-8761-4F20-B1F2-BDC83A9E20F2}" type="presParOf" srcId="{082A7089-2C88-4FEF-8DC9-35EE6D4D9B9D}" destId="{EE455670-3A5D-4132-BDAA-FA87257EFA7E}" srcOrd="1" destOrd="0" presId="urn:microsoft.com/office/officeart/2005/8/layout/default#1"/>
    <dgm:cxn modelId="{E85E8FE8-4C03-44D7-A0F3-C0910812EB54}" type="presParOf" srcId="{082A7089-2C88-4FEF-8DC9-35EE6D4D9B9D}" destId="{FA076CD8-44BD-4DC4-8B6E-8D75959639AE}" srcOrd="2" destOrd="0" presId="urn:microsoft.com/office/officeart/2005/8/layout/default#1"/>
    <dgm:cxn modelId="{43555ACB-DA32-4BF9-8F12-25D5D10E2F9E}" type="presParOf" srcId="{082A7089-2C88-4FEF-8DC9-35EE6D4D9B9D}" destId="{07893FA6-3C4E-4FD4-A9B6-DF8C4D132288}" srcOrd="3" destOrd="0" presId="urn:microsoft.com/office/officeart/2005/8/layout/default#1"/>
    <dgm:cxn modelId="{92CF1AE0-C6FA-4DB0-8A1B-44F21E6243FA}" type="presParOf" srcId="{082A7089-2C88-4FEF-8DC9-35EE6D4D9B9D}" destId="{CAFC820A-6A0F-4B37-8999-00DBF4BCC5B4}" srcOrd="4" destOrd="0" presId="urn:microsoft.com/office/officeart/2005/8/layout/default#1"/>
    <dgm:cxn modelId="{4A03F980-305A-4743-87A1-7CC2061C1CA8}" type="presParOf" srcId="{082A7089-2C88-4FEF-8DC9-35EE6D4D9B9D}" destId="{0C70261C-E2FF-40FA-9598-75CB01FA5098}" srcOrd="5" destOrd="0" presId="urn:microsoft.com/office/officeart/2005/8/layout/default#1"/>
    <dgm:cxn modelId="{7BF89DD2-C983-4B9B-8D7B-BBF69A97C81D}" type="presParOf" srcId="{082A7089-2C88-4FEF-8DC9-35EE6D4D9B9D}" destId="{1D7D17C5-5A80-495F-A727-B0A7C3CCAD47}" srcOrd="6" destOrd="0" presId="urn:microsoft.com/office/officeart/2005/8/layout/default#1"/>
    <dgm:cxn modelId="{8BE9E94A-76B9-42C1-8D66-69813BB89FF9}" type="presParOf" srcId="{082A7089-2C88-4FEF-8DC9-35EE6D4D9B9D}" destId="{10BC29AD-8D73-44F8-AA22-9C29855F9844}" srcOrd="7" destOrd="0" presId="urn:microsoft.com/office/officeart/2005/8/layout/default#1"/>
    <dgm:cxn modelId="{662F624C-7DB2-4E40-9F1C-9780517C0FC4}" type="presParOf" srcId="{082A7089-2C88-4FEF-8DC9-35EE6D4D9B9D}" destId="{23954DEE-0A20-4A0D-9C46-E09D2C9EC76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86986-41D5-423D-9810-1C31A0DC77EA}">
      <dsp:nvSpPr>
        <dsp:cNvPr id="0" name=""/>
        <dsp:cNvSpPr/>
      </dsp:nvSpPr>
      <dsp:spPr>
        <a:xfrm>
          <a:off x="0" y="220172"/>
          <a:ext cx="3150567" cy="189034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Ідейний</a:t>
          </a: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вплив</a:t>
          </a:r>
          <a:endParaRPr lang="uk-UA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0172"/>
        <a:ext cx="3150567" cy="1890340"/>
      </dsp:txXfrm>
    </dsp:sp>
    <dsp:sp modelId="{FA076CD8-44BD-4DC4-8B6E-8D75959639AE}">
      <dsp:nvSpPr>
        <dsp:cNvPr id="0" name=""/>
        <dsp:cNvSpPr/>
      </dsp:nvSpPr>
      <dsp:spPr>
        <a:xfrm>
          <a:off x="3465624" y="220172"/>
          <a:ext cx="3150567" cy="1890340"/>
        </a:xfrm>
        <a:prstGeom prst="rect">
          <a:avLst/>
        </a:prstGeom>
        <a:solidFill>
          <a:schemeClr val="accent1">
            <a:shade val="50000"/>
            <a:hueOff val="-55080"/>
            <a:satOff val="-18946"/>
            <a:lumOff val="200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Мотивація</a:t>
          </a:r>
          <a:endParaRPr lang="uk-UA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65624" y="220172"/>
        <a:ext cx="3150567" cy="1890340"/>
      </dsp:txXfrm>
    </dsp:sp>
    <dsp:sp modelId="{CAFC820A-6A0F-4B37-8999-00DBF4BCC5B4}">
      <dsp:nvSpPr>
        <dsp:cNvPr id="0" name=""/>
        <dsp:cNvSpPr/>
      </dsp:nvSpPr>
      <dsp:spPr>
        <a:xfrm>
          <a:off x="6931248" y="220172"/>
          <a:ext cx="3150567" cy="1890340"/>
        </a:xfrm>
        <a:prstGeom prst="rect">
          <a:avLst/>
        </a:prstGeom>
        <a:solidFill>
          <a:schemeClr val="accent1">
            <a:shade val="50000"/>
            <a:hueOff val="-110160"/>
            <a:satOff val="-37892"/>
            <a:lumOff val="400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Вміння</a:t>
          </a: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надихати</a:t>
          </a:r>
          <a:endParaRPr lang="uk-UA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31248" y="220172"/>
        <a:ext cx="3150567" cy="1890340"/>
      </dsp:txXfrm>
    </dsp:sp>
    <dsp:sp modelId="{1D7D17C5-5A80-495F-A727-B0A7C3CCAD47}">
      <dsp:nvSpPr>
        <dsp:cNvPr id="0" name=""/>
        <dsp:cNvSpPr/>
      </dsp:nvSpPr>
      <dsp:spPr>
        <a:xfrm>
          <a:off x="1727156" y="2425569"/>
          <a:ext cx="3150567" cy="1890340"/>
        </a:xfrm>
        <a:prstGeom prst="rect">
          <a:avLst/>
        </a:prstGeom>
        <a:solidFill>
          <a:schemeClr val="accent1">
            <a:shade val="50000"/>
            <a:hueOff val="-110160"/>
            <a:satOff val="-37892"/>
            <a:lumOff val="400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Особиста</a:t>
          </a: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турбота</a:t>
          </a:r>
          <a:endParaRPr lang="uk-UA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7156" y="2425569"/>
        <a:ext cx="3150567" cy="1890340"/>
      </dsp:txXfrm>
    </dsp:sp>
    <dsp:sp modelId="{23954DEE-0A20-4A0D-9C46-E09D2C9EC76D}">
      <dsp:nvSpPr>
        <dsp:cNvPr id="0" name=""/>
        <dsp:cNvSpPr/>
      </dsp:nvSpPr>
      <dsp:spPr>
        <a:xfrm>
          <a:off x="5192781" y="2425569"/>
          <a:ext cx="3161878" cy="1890340"/>
        </a:xfrm>
        <a:prstGeom prst="rect">
          <a:avLst/>
        </a:prstGeom>
        <a:solidFill>
          <a:schemeClr val="accent1">
            <a:shade val="50000"/>
            <a:hueOff val="-55080"/>
            <a:satOff val="-18946"/>
            <a:lumOff val="200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Інтелектуальне</a:t>
          </a:r>
          <a:r>
            <a:rPr 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стимулювання</a:t>
          </a:r>
          <a:endParaRPr lang="uk-UA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92781" y="2425569"/>
        <a:ext cx="3161878" cy="1890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uk-UA" smtClean="0"/>
              <a:pPr/>
              <a:t>21.04.2014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uk-UA" smtClean="0"/>
              <a:pPr/>
              <a:t>21.04.2014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 smtClean="0"/>
              <a:pPr/>
              <a:t>21.04.2014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568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 smtClean="0"/>
              <a:pPr/>
              <a:t>21.04.2014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42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 smtClean="0"/>
              <a:pPr/>
              <a:t>21.04.2014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5501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 smtClean="0"/>
              <a:pPr/>
              <a:t>21.04.2014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994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 smtClean="0"/>
              <a:pPr/>
              <a:t>21.04.2014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60699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 smtClean="0"/>
              <a:pPr/>
              <a:t>21.04.2014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7697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 smtClean="0"/>
              <a:pPr/>
              <a:t>21.04.2014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012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 smtClean="0"/>
              <a:pPr/>
              <a:t>21.04.2014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557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 smtClean="0"/>
              <a:pPr/>
              <a:t>21.04.2014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5201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uk-UA" smtClean="0"/>
              <a:pPr/>
              <a:t>21.04.2014</a:t>
            </a:fld>
            <a:endParaRPr lang="uk-UA" dirty="0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182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224469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dirty="0" smtClean="0"/>
              <a:t>Зразок тексту</a:t>
            </a:r>
          </a:p>
          <a:p>
            <a:pPr lvl="1"/>
            <a:r>
              <a:rPr lang="uk-UA" noProof="0" dirty="0" smtClean="0"/>
              <a:t>Другий рівень</a:t>
            </a:r>
          </a:p>
          <a:p>
            <a:pPr lvl="2"/>
            <a:r>
              <a:rPr lang="uk-UA" noProof="0" dirty="0" smtClean="0"/>
              <a:t>Третій рівень</a:t>
            </a:r>
          </a:p>
          <a:p>
            <a:pPr lvl="3"/>
            <a:r>
              <a:rPr lang="uk-UA" noProof="0" dirty="0" smtClean="0"/>
              <a:t>Четвертий рівень</a:t>
            </a:r>
          </a:p>
          <a:p>
            <a:pPr lvl="4"/>
            <a:r>
              <a:rPr lang="uk-UA" noProof="0" dirty="0" smtClean="0"/>
              <a:t>П'ятий рівень</a:t>
            </a:r>
          </a:p>
          <a:p>
            <a:pPr lvl="5"/>
            <a:r>
              <a:rPr lang="uk-UA" noProof="0" dirty="0" smtClean="0"/>
              <a:t>Шостий рівень</a:t>
            </a:r>
          </a:p>
          <a:p>
            <a:pPr lvl="6"/>
            <a:r>
              <a:rPr lang="uk-UA" noProof="0" dirty="0" smtClean="0"/>
              <a:t>Сьомий рівень</a:t>
            </a:r>
          </a:p>
          <a:p>
            <a:pPr lvl="7"/>
            <a:r>
              <a:rPr lang="uk-UA" noProof="0" dirty="0" smtClean="0"/>
              <a:t>Восьмий рівень</a:t>
            </a:r>
          </a:p>
          <a:p>
            <a:pPr lvl="8"/>
            <a:r>
              <a:rPr lang="uk-UA" noProof="0" dirty="0" smtClean="0"/>
              <a:t>Тоғызыншы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uk-UA" smtClean="0"/>
              <a:pPr/>
              <a:t>21.04.2014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6613" y="1371600"/>
            <a:ext cx="10515600" cy="3505200"/>
          </a:xfrm>
        </p:spPr>
        <p:txBody>
          <a:bodyPr anchor="ctr"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Чоловічий і жіночий стилі лідерства</a:t>
            </a:r>
            <a:endParaRPr lang="uk-UA" sz="72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72" y="228600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ВНЗ укоопспілки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«Полтавський університет економіки  і торгівлі»</a:t>
            </a:r>
          </a:p>
        </p:txBody>
      </p:sp>
      <p:sp>
        <p:nvSpPr>
          <p:cNvPr id="5" name="Підзаголовок 2"/>
          <p:cNvSpPr txBox="1">
            <a:spLocks/>
          </p:cNvSpPr>
          <p:nvPr/>
        </p:nvSpPr>
        <p:spPr>
          <a:xfrm>
            <a:off x="4726261" y="4419600"/>
            <a:ext cx="7128792" cy="1745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Допов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ідач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Рокотянська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К.С.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студентка гр. Д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ІД-51м</a:t>
            </a:r>
          </a:p>
          <a:p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асистент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Рудич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Л.В.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5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26260" y="1773238"/>
            <a:ext cx="7128792" cy="4752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Чоловіча </a:t>
            </a:r>
            <a:r>
              <a:rPr lang="uk-UA" sz="3200" dirty="0"/>
              <a:t>сила – у створенні напрямку руху, жіноча – у наповненні цієї форми енергією і життям. Це знайоме тим, хто займається парними танцями: чоловік веде, жінка слідує задумом, наповнює танець змістом.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620688"/>
            <a:ext cx="4468637" cy="608059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3375" y="188913"/>
            <a:ext cx="11521677" cy="135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Сильні сторони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4" y="188912"/>
            <a:ext cx="11522075" cy="1368425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Характерні для жінок особливості керівництва</a:t>
            </a:r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2300" y="1770064"/>
            <a:ext cx="5472113" cy="4534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1</a:t>
            </a:r>
            <a:r>
              <a:rPr lang="uk-UA" sz="2400" dirty="0"/>
              <a:t>. Відмінність в мотивації трудової діяльності.</a:t>
            </a:r>
          </a:p>
          <a:p>
            <a:pPr marL="0" indent="0">
              <a:buNone/>
            </a:pPr>
            <a:r>
              <a:rPr lang="uk-UA" sz="2400" dirty="0"/>
              <a:t>2. Висока емоційність жіночого стилю управління.</a:t>
            </a:r>
          </a:p>
          <a:p>
            <a:pPr marL="0" indent="0">
              <a:buNone/>
            </a:pPr>
            <a:r>
              <a:rPr lang="uk-UA" sz="2400" dirty="0"/>
              <a:t>3. Гнучкість, </a:t>
            </a:r>
            <a:r>
              <a:rPr lang="uk-UA" sz="2400" dirty="0" err="1"/>
              <a:t>ситуативність</a:t>
            </a:r>
            <a:r>
              <a:rPr lang="uk-UA" sz="2400" dirty="0"/>
              <a:t>, вміння адаптуватися.</a:t>
            </a:r>
          </a:p>
          <a:p>
            <a:pPr marL="0" indent="0">
              <a:buNone/>
            </a:pPr>
            <a:r>
              <a:rPr lang="uk-UA" sz="2400" dirty="0"/>
              <a:t>4. Терплячість жінки-менеджера.</a:t>
            </a:r>
          </a:p>
          <a:p>
            <a:pPr marL="0" indent="0">
              <a:buNone/>
            </a:pPr>
            <a:r>
              <a:rPr lang="uk-UA" sz="2400" dirty="0"/>
              <a:t>5. Демократичність стилю керівництва жінки-менеджера.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6310313" y="1770064"/>
            <a:ext cx="5545140" cy="4534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dirty="0" smtClean="0"/>
              <a:t>6</a:t>
            </a:r>
            <a:r>
              <a:rPr lang="uk-UA" sz="2400" dirty="0"/>
              <a:t>. Особливості контролю.</a:t>
            </a:r>
          </a:p>
          <a:p>
            <a:pPr marL="0" indent="0">
              <a:buNone/>
            </a:pPr>
            <a:r>
              <a:rPr lang="uk-UA" sz="2400" dirty="0"/>
              <a:t>7. Схильність до настанов, повчань жінки-менеджера.</a:t>
            </a:r>
          </a:p>
          <a:p>
            <a:pPr marL="0" indent="0">
              <a:buNone/>
            </a:pPr>
            <a:r>
              <a:rPr lang="uk-UA" sz="2400" dirty="0"/>
              <a:t>8. Допитливість жінки-керівника;</a:t>
            </a:r>
          </a:p>
          <a:p>
            <a:pPr marL="0" indent="0">
              <a:buNone/>
            </a:pPr>
            <a:r>
              <a:rPr lang="uk-UA" sz="2400" dirty="0"/>
              <a:t>9. В екстремальних ситуаціях жінка демонструє не стратегію страху і уникнення, а активного протистояння</a:t>
            </a:r>
            <a:r>
              <a:rPr lang="uk-UA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172923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170" y="188912"/>
            <a:ext cx="11521280" cy="1368425"/>
          </a:xfrm>
        </p:spPr>
        <p:txBody>
          <a:bodyPr anchor="ctr"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Відмінності стилю керівництва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2300" y="1773238"/>
            <a:ext cx="6408216" cy="4246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Жінкам </a:t>
            </a:r>
            <a:r>
              <a:rPr lang="uk-UA" sz="3200" dirty="0"/>
              <a:t>простіше вибудовувати і налагоджувати рутинні бізнес-процеси, вони приділяють більше уваги дрібницям і навіть після декількох років роботи на одному місці не втомлюються вдосконалювати улюблену справу.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71"/>
          <a:stretch/>
        </p:blipFill>
        <p:spPr>
          <a:xfrm>
            <a:off x="7592948" y="1268761"/>
            <a:ext cx="423499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76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14" t="6608" r="10954"/>
          <a:stretch/>
        </p:blipFill>
        <p:spPr>
          <a:xfrm>
            <a:off x="621804" y="1772816"/>
            <a:ext cx="4176464" cy="41955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74332" y="1761218"/>
            <a:ext cx="6464881" cy="476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Жінки демонструють </a:t>
            </a:r>
            <a:r>
              <a:rPr lang="uk-UA" sz="3200" dirty="0"/>
              <a:t>змішані стратегії, такі як координатор-начальник, координатор-лідер та господар-лідер. </a:t>
            </a: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Чоловіки є прихильниками </a:t>
            </a:r>
            <a:r>
              <a:rPr lang="uk-UA" sz="3200" dirty="0"/>
              <a:t>певної моделі </a:t>
            </a:r>
            <a:r>
              <a:rPr lang="uk-UA" sz="3200" dirty="0" smtClean="0"/>
              <a:t>лідерства і </a:t>
            </a:r>
            <a:r>
              <a:rPr lang="uk-UA" sz="3200" dirty="0"/>
              <a:t>не змішують </a:t>
            </a:r>
            <a:r>
              <a:rPr lang="uk-UA" sz="3200" dirty="0" smtClean="0"/>
              <a:t>її</a:t>
            </a:r>
            <a:r>
              <a:rPr lang="en-US" sz="3200" dirty="0" smtClean="0"/>
              <a:t>.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4170" y="188912"/>
            <a:ext cx="11521280" cy="1368425"/>
          </a:xfrm>
        </p:spPr>
        <p:txBody>
          <a:bodyPr anchor="ctr"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Відмінності стилю керівництва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57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02124" y="1761219"/>
            <a:ext cx="8353326" cy="41910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uk-UA" sz="3200" dirty="0" smtClean="0"/>
              <a:t>Образ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лідера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/>
              <a:t>поєднує в собі і чоловічі, і жіночі </a:t>
            </a:r>
            <a:r>
              <a:rPr lang="uk-UA" sz="3200" dirty="0" smtClean="0"/>
              <a:t>риси.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uk-UA" sz="3200" dirty="0" smtClean="0"/>
              <a:t>Чоловіки частіше </a:t>
            </a:r>
            <a:r>
              <a:rPr lang="uk-UA" sz="3200" dirty="0"/>
              <a:t>приймають на себе продумані ризики і володіють високою </a:t>
            </a:r>
            <a:r>
              <a:rPr lang="uk-UA" sz="3200" dirty="0" smtClean="0"/>
              <a:t>самоповагою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uk-UA" sz="3200" dirty="0" smtClean="0"/>
              <a:t>Жінки проявляють </a:t>
            </a:r>
            <a:r>
              <a:rPr lang="uk-UA" sz="3200" dirty="0"/>
              <a:t>більше м’якості і більш ефективні, коли справа доходить до вирішення проблем.</a:t>
            </a:r>
          </a:p>
          <a:p>
            <a:pPr marL="0" indent="0">
              <a:buNone/>
            </a:pPr>
            <a:endParaRPr lang="uk-UA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388"/>
          <a:stretch/>
        </p:blipFill>
        <p:spPr>
          <a:xfrm>
            <a:off x="333375" y="1773238"/>
            <a:ext cx="2651573" cy="3284948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333375" y="5210586"/>
            <a:ext cx="2736701" cy="594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Каммінгс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4170" y="188912"/>
            <a:ext cx="11521280" cy="1368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дослідженням </a:t>
            </a:r>
            <a:r>
              <a:rPr lang="uk-UA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Каммінгс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66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86101" y="1773238"/>
            <a:ext cx="5616624" cy="3743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Чоловік і жінка можуть вести себе однаково, але якщо вони обидва ведуть себе агресивно, то жінка оцінюються як менш ефективний лідер, оскільки подібна поведінка більш характерна для чоловіка. </a:t>
            </a:r>
            <a:endParaRPr lang="uk-UA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76942"/>
            <a:ext cx="2980952" cy="3742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3673" y="2276943"/>
            <a:ext cx="2980952" cy="374285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34170" y="188912"/>
            <a:ext cx="11521280" cy="1368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дослідженням </a:t>
            </a:r>
            <a:r>
              <a:rPr lang="uk-UA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Каммінгс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67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2300" y="1772816"/>
            <a:ext cx="7336003" cy="4608512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 smtClean="0"/>
              <a:t>Необхідно уважно </a:t>
            </a:r>
            <a:r>
              <a:rPr lang="uk-UA" sz="3200" dirty="0"/>
              <a:t>вивчити своє оточення і зрозуміти, яка культура </a:t>
            </a:r>
            <a:r>
              <a:rPr lang="uk-UA" sz="3200" dirty="0" smtClean="0"/>
              <a:t>компанії (</a:t>
            </a:r>
            <a:r>
              <a:rPr lang="uk-UA" sz="3200" dirty="0"/>
              <a:t>використовувати систему оцінки </a:t>
            </a:r>
            <a:r>
              <a:rPr lang="uk-UA" sz="3200" dirty="0" err="1"/>
              <a:t>Bem</a:t>
            </a:r>
            <a:r>
              <a:rPr lang="uk-UA" sz="3200" dirty="0"/>
              <a:t> </a:t>
            </a:r>
            <a:r>
              <a:rPr lang="uk-UA" sz="3200" dirty="0" err="1"/>
              <a:t>Sex</a:t>
            </a:r>
            <a:r>
              <a:rPr lang="uk-UA" sz="3200" dirty="0"/>
              <a:t> – </a:t>
            </a:r>
            <a:r>
              <a:rPr lang="uk-UA" sz="3200" dirty="0" err="1"/>
              <a:t>Role</a:t>
            </a:r>
            <a:r>
              <a:rPr lang="uk-UA" sz="3200" dirty="0"/>
              <a:t> </a:t>
            </a:r>
            <a:r>
              <a:rPr lang="uk-UA" sz="3200" dirty="0" err="1" smtClean="0"/>
              <a:t>Inventory</a:t>
            </a:r>
            <a:r>
              <a:rPr lang="uk-UA" sz="3200" dirty="0" smtClean="0"/>
              <a:t>). </a:t>
            </a:r>
          </a:p>
          <a:p>
            <a:pPr marL="0" indent="0">
              <a:buNone/>
            </a:pPr>
            <a:r>
              <a:rPr lang="uk-UA" sz="3200" dirty="0" smtClean="0"/>
              <a:t>Маючи </a:t>
            </a:r>
            <a:r>
              <a:rPr lang="uk-UA" sz="3200" dirty="0"/>
              <a:t>уявлення про те, який стиль лідерства ближче для організації, можна і потрібно коригувати свій власний.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53" b="1974"/>
          <a:stretch/>
        </p:blipFill>
        <p:spPr>
          <a:xfrm rot="776792">
            <a:off x="8337016" y="1770694"/>
            <a:ext cx="3599771" cy="378917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4170" y="188912"/>
            <a:ext cx="11521280" cy="1368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керівництва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41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4" y="204192"/>
            <a:ext cx="11522075" cy="1353145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формування індивідуального стилю керівництва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942284" y="1773238"/>
            <a:ext cx="6902573" cy="460809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3500" dirty="0" smtClean="0"/>
              <a:t>Зворотні </a:t>
            </a:r>
            <a:r>
              <a:rPr lang="uk-UA" sz="3500" dirty="0"/>
              <a:t>зв’язки.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3500" dirty="0"/>
              <a:t>Визначення свободи дій підлеглого.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3500" dirty="0"/>
              <a:t>Ставлення підлеглого до роботи.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3500" dirty="0"/>
              <a:t>Орієнтація на кінцеві результати роботи.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3500" dirty="0"/>
              <a:t>Особиста поведінка керівника.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3500" dirty="0"/>
              <a:t>Повторення. </a:t>
            </a:r>
          </a:p>
          <a:p>
            <a:endParaRPr lang="uk-UA" dirty="0"/>
          </a:p>
        </p:txBody>
      </p:sp>
      <p:pic>
        <p:nvPicPr>
          <p:cNvPr id="10242" name="Picture 2" descr="http://blogs.ionis-stm.com/media/groupe_de_trav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988" y="2319402"/>
            <a:ext cx="4464000" cy="2977488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991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45841" y="1787752"/>
            <a:ext cx="6396643" cy="4191000"/>
          </a:xfrm>
        </p:spPr>
        <p:txBody>
          <a:bodyPr/>
          <a:lstStyle/>
          <a:p>
            <a:pPr marL="363538" indent="-363538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3200" dirty="0" smtClean="0"/>
              <a:t>Різноманітність приносить </a:t>
            </a:r>
            <a:r>
              <a:rPr lang="uk-UA" sz="3200" dirty="0"/>
              <a:t>користь організаціям і підвищує їх конкурентоздатність </a:t>
            </a:r>
          </a:p>
          <a:p>
            <a:pPr marL="363538" indent="-363538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3200" dirty="0" smtClean="0"/>
              <a:t>Чим </a:t>
            </a:r>
            <a:r>
              <a:rPr lang="uk-UA" sz="3200" dirty="0"/>
              <a:t>більше в штаті компанії жінок і представників меншин, тим більше інновацій вона впроваджує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3772" y="188913"/>
            <a:ext cx="11521280" cy="135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результатами </a:t>
            </a:r>
            <a:r>
              <a:rPr lang="uk-UA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дослідженнь</a:t>
            </a: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get-web-site-traffic.org/wp-content/themes/internettraffic/images/i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476" y="1978252"/>
            <a:ext cx="5562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308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 noChangeAspect="1"/>
          </p:cNvSpPr>
          <p:nvPr>
            <p:ph idx="1"/>
          </p:nvPr>
        </p:nvSpPr>
        <p:spPr>
          <a:xfrm>
            <a:off x="6310313" y="1773238"/>
            <a:ext cx="5544739" cy="3898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Жінки-лідери орієнтовані </a:t>
            </a:r>
            <a:r>
              <a:rPr lang="uk-UA" sz="3200" dirty="0"/>
              <a:t>на встановлення хороших відносин з підлеглими, більше піклуються про них і частіше залучають їх до вирішення корпоративних проблем. </a:t>
            </a:r>
          </a:p>
          <a:p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3772" y="188913"/>
            <a:ext cx="11521280" cy="135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результатами </a:t>
            </a:r>
            <a:r>
              <a:rPr lang="uk-UA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дослідженнь</a:t>
            </a: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www.istitutoire.it/public/images/lavora_con_noi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980" y="1773238"/>
            <a:ext cx="3744000" cy="24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lice-works.com/slicev4blog/wp-content/uploads/2013/04/Loyalty-Hi-Five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956" y="3722634"/>
            <a:ext cx="3888432" cy="258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31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круглений прямокутник 7"/>
          <p:cNvSpPr/>
          <p:nvPr/>
        </p:nvSpPr>
        <p:spPr>
          <a:xfrm>
            <a:off x="7390556" y="3824747"/>
            <a:ext cx="4427983" cy="20882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65125" lvl="1" indent="-282575">
              <a:buFont typeface="Palatino Linotype" panose="02040502050505030304" pitchFamily="18" charset="0"/>
              <a:buChar char="‒"/>
            </a:pPr>
            <a:r>
              <a:rPr lang="uk-U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місце Ісландія;</a:t>
            </a:r>
          </a:p>
          <a:p>
            <a:pPr marL="365125" lvl="1" indent="-282575">
              <a:buFont typeface="Palatino Linotype" panose="02040502050505030304" pitchFamily="18" charset="0"/>
              <a:buChar char="‒"/>
            </a:pPr>
            <a:r>
              <a:rPr lang="uk-U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 місце Україна;</a:t>
            </a:r>
          </a:p>
          <a:p>
            <a:pPr marL="365125" lvl="1" indent="-282575">
              <a:buFont typeface="Palatino Linotype" panose="02040502050505030304" pitchFamily="18" charset="0"/>
              <a:buChar char="‒"/>
            </a:pPr>
            <a:r>
              <a:rPr lang="uk-U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136 місце (останнє) Ємен.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729817" y="5703808"/>
            <a:ext cx="5760639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Рис. 1.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Тематична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гендерним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індексом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824"/>
          <a:stretch/>
        </p:blipFill>
        <p:spPr>
          <a:xfrm>
            <a:off x="261765" y="275204"/>
            <a:ext cx="6696744" cy="5352381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7246540" y="533400"/>
            <a:ext cx="4571999" cy="5919936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125">
              <a:buNone/>
            </a:pPr>
            <a:r>
              <a:rPr lang="uk-UA" sz="3000" dirty="0" smtClean="0"/>
              <a:t>Міжнародна організація </a:t>
            </a:r>
            <a:r>
              <a:rPr lang="fr-MA" sz="3000" dirty="0" smtClean="0"/>
              <a:t>World </a:t>
            </a:r>
            <a:r>
              <a:rPr lang="fr-MA" sz="3000" dirty="0" err="1" smtClean="0"/>
              <a:t>Economic</a:t>
            </a:r>
            <a:r>
              <a:rPr lang="fr-MA" sz="3000" dirty="0" smtClean="0"/>
              <a:t> Forum </a:t>
            </a:r>
            <a:r>
              <a:rPr lang="uk-UA" sz="3000" dirty="0" smtClean="0"/>
              <a:t>опублікувала щорічний звіт за дослідженням «</a:t>
            </a:r>
            <a:r>
              <a:rPr lang="fr-MA" sz="3000" dirty="0" smtClean="0"/>
              <a:t>The Global </a:t>
            </a:r>
            <a:r>
              <a:rPr lang="fr-MA" sz="3000" dirty="0" err="1" smtClean="0"/>
              <a:t>Gender</a:t>
            </a:r>
            <a:r>
              <a:rPr lang="fr-MA" sz="3000" dirty="0" smtClean="0"/>
              <a:t> Gap Report»</a:t>
            </a:r>
            <a:r>
              <a:rPr lang="uk-UA" sz="3000" dirty="0" smtClean="0"/>
              <a:t>:</a:t>
            </a:r>
            <a:endParaRPr lang="fr-MA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4671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02124" y="1773238"/>
            <a:ext cx="8353326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У </a:t>
            </a:r>
            <a:r>
              <a:rPr lang="uk-UA" sz="3200" dirty="0"/>
              <a:t>рамках цього стилю лідер прагне до досягнення консенсусу та </a:t>
            </a:r>
            <a:r>
              <a:rPr lang="uk-UA" sz="3200" dirty="0" smtClean="0"/>
              <a:t>налагодження </a:t>
            </a:r>
            <a:r>
              <a:rPr lang="uk-UA" sz="3200" dirty="0"/>
              <a:t>співпраці, а як джерело впливу використовує не стільки посадову владу, скільки добрі стосунки з </a:t>
            </a:r>
            <a:r>
              <a:rPr lang="uk-UA" sz="3200" dirty="0" smtClean="0"/>
              <a:t>оточуючими</a:t>
            </a:r>
            <a:r>
              <a:rPr lang="en-US" sz="3200" dirty="0" smtClean="0"/>
              <a:t>.</a:t>
            </a:r>
            <a:endParaRPr lang="uk-UA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53"/>
          <a:stretch/>
        </p:blipFill>
        <p:spPr>
          <a:xfrm>
            <a:off x="333375" y="1773238"/>
            <a:ext cx="2791553" cy="3633217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333375" y="5517232"/>
            <a:ext cx="2791553" cy="737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Професор </a:t>
            </a:r>
          </a:p>
          <a:p>
            <a:pPr algn="ctr"/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Джуді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</a:t>
            </a:r>
            <a:r>
              <a:rPr lang="uk-U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Розенер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3772" y="188913"/>
            <a:ext cx="11521280" cy="135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Інтерактивний стиль лідерства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37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8852037"/>
              </p:ext>
            </p:extLst>
          </p:nvPr>
        </p:nvGraphicFramePr>
        <p:xfrm>
          <a:off x="1053505" y="1773238"/>
          <a:ext cx="10081816" cy="453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053505" y="209700"/>
            <a:ext cx="10081816" cy="135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Сильні сторони інтерактивного стилю лідерства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70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33375" y="1773238"/>
            <a:ext cx="5761038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Не можна </a:t>
            </a:r>
            <a:r>
              <a:rPr lang="uk-UA" sz="3200" dirty="0"/>
              <a:t>розглядати як виключно жіночий. </a:t>
            </a: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Лідер </a:t>
            </a:r>
            <a:r>
              <a:rPr lang="uk-UA" sz="3200" dirty="0"/>
              <a:t>будь-якої статі може взяти на озброєння сильні сторони цього стилю, покращуючи </a:t>
            </a:r>
            <a:r>
              <a:rPr lang="uk-UA" sz="3200" dirty="0" smtClean="0"/>
              <a:t>свої навички.</a:t>
            </a:r>
            <a:endParaRPr lang="uk-UA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3772" y="188913"/>
            <a:ext cx="11521280" cy="135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Інтерактивний стиль лідерства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64"/>
          <a:stretch/>
        </p:blipFill>
        <p:spPr>
          <a:xfrm>
            <a:off x="6310436" y="1794198"/>
            <a:ext cx="555243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957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310312" y="1828800"/>
            <a:ext cx="5545138" cy="448052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uk-UA" sz="3200" dirty="0"/>
              <a:t>Понад 50% </a:t>
            </a:r>
            <a:r>
              <a:rPr lang="uk-UA" sz="3200" dirty="0" smtClean="0"/>
              <a:t>чоловіків-менеджерів</a:t>
            </a:r>
            <a:r>
              <a:rPr lang="en-US" sz="3200" dirty="0" smtClean="0"/>
              <a:t> </a:t>
            </a:r>
            <a:r>
              <a:rPr lang="uk-UA" sz="3200" dirty="0" smtClean="0"/>
              <a:t>задоволені </a:t>
            </a:r>
            <a:r>
              <a:rPr lang="uk-UA" sz="3200" dirty="0"/>
              <a:t>жіночим керівництвом </a:t>
            </a:r>
            <a:endParaRPr lang="en-US" sz="3200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uk-UA" sz="3200" dirty="0" smtClean="0"/>
              <a:t>Більше </a:t>
            </a:r>
            <a:r>
              <a:rPr lang="uk-UA" sz="3200" dirty="0"/>
              <a:t>40% </a:t>
            </a:r>
            <a:r>
              <a:rPr lang="uk-UA" sz="3200" dirty="0" smtClean="0"/>
              <a:t>до недоліків </a:t>
            </a:r>
            <a:r>
              <a:rPr lang="uk-UA" sz="3200" dirty="0"/>
              <a:t>жіночого менеджменту відносять його </a:t>
            </a:r>
            <a:r>
              <a:rPr lang="uk-UA" sz="3200" dirty="0" smtClean="0"/>
              <a:t>жорсткість</a:t>
            </a:r>
            <a:endParaRPr lang="en-US" sz="3200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uk-UA" sz="3200" dirty="0" smtClean="0"/>
              <a:t>Жінки</a:t>
            </a:r>
            <a:r>
              <a:rPr lang="en-US" sz="3200" dirty="0" smtClean="0"/>
              <a:t> </a:t>
            </a:r>
            <a:r>
              <a:rPr lang="uk-UA" sz="3200" dirty="0" smtClean="0"/>
              <a:t>менш </a:t>
            </a:r>
            <a:r>
              <a:rPr lang="uk-UA" sz="3200" dirty="0"/>
              <a:t>задоволені жіночим </a:t>
            </a:r>
            <a:r>
              <a:rPr lang="uk-UA" sz="3200" dirty="0" smtClean="0"/>
              <a:t>керівництвом</a:t>
            </a:r>
            <a:endParaRPr lang="uk-UA" sz="3200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375" y="1773238"/>
            <a:ext cx="3721588" cy="2600410"/>
          </a:xfrm>
          <a:prstGeom prst="rect">
            <a:avLst/>
          </a:prstGeom>
        </p:spPr>
      </p:pic>
      <p:pic>
        <p:nvPicPr>
          <p:cNvPr id="7170" name="Picture 2" descr="http://www.albawaba.com/sites/default/files/im/Health/Health1_2013/Health2_2013/8types-shutterst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2414" y="3645024"/>
            <a:ext cx="4437199" cy="29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3772" y="188913"/>
            <a:ext cx="11521280" cy="135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Жінка керівник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39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33772" y="1828800"/>
            <a:ext cx="7920880" cy="4480520"/>
          </a:xfrm>
        </p:spPr>
        <p:txBody>
          <a:bodyPr>
            <a:normAutofit fontScale="925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uk-UA" sz="3500" dirty="0" smtClean="0"/>
              <a:t>Розглянуті особливості поведінки дозволяють спростувати традиційне уявлення про меншу ефективність жіночого лідерства в порівнянні з чоловічим.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uk-UA" sz="3500" dirty="0" smtClean="0"/>
              <a:t>Жінки досягають успіху, за допомогою творчого використання своїх здібностей, реалізації внутрішньо властивих тільки жінці рис і якостей.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2604" y="638194"/>
            <a:ext cx="4749206" cy="571428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33772" y="188913"/>
            <a:ext cx="11521280" cy="135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Ефективний лідер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76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54252" y="1773238"/>
            <a:ext cx="7200800" cy="4191000"/>
          </a:xfrm>
        </p:spPr>
        <p:txBody>
          <a:bodyPr/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3200" dirty="0" smtClean="0"/>
              <a:t>сильний характер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3200" dirty="0" smtClean="0"/>
              <a:t>особиста </a:t>
            </a:r>
            <a:r>
              <a:rPr lang="uk-UA" sz="3200" dirty="0"/>
              <a:t>відповідальність за </a:t>
            </a:r>
            <a:r>
              <a:rPr lang="uk-UA" sz="3200" dirty="0" smtClean="0"/>
              <a:t>результат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3200" dirty="0" smtClean="0"/>
              <a:t>висока працездатність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3200" dirty="0" smtClean="0"/>
              <a:t>активність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3200" dirty="0" smtClean="0"/>
              <a:t>вміння </a:t>
            </a:r>
            <a:r>
              <a:rPr lang="uk-UA" sz="3200" dirty="0"/>
              <a:t>надихати і вести за собою </a:t>
            </a:r>
            <a:r>
              <a:rPr lang="uk-UA" sz="3200" dirty="0" smtClean="0"/>
              <a:t>колектив</a:t>
            </a:r>
            <a:endParaRPr lang="uk-UA" sz="3200" dirty="0"/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uk-UA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3772" y="188913"/>
            <a:ext cx="11521280" cy="135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Ефективний лідер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772" y="1773238"/>
            <a:ext cx="4118376" cy="2735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6"/>
          <a:stretch/>
        </p:blipFill>
        <p:spPr>
          <a:xfrm>
            <a:off x="333772" y="4365104"/>
            <a:ext cx="4105427" cy="22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30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2300" y="1830388"/>
            <a:ext cx="11233150" cy="3254796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 smtClean="0"/>
              <a:t>Успішні </a:t>
            </a:r>
            <a:r>
              <a:rPr lang="uk-UA" sz="3200" dirty="0"/>
              <a:t>моделі лідерства властиві тим керівникам, які незалежно від статі мають якості ділової поведінки і чоловіків, і жінок одночасно.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3772" y="188913"/>
            <a:ext cx="11521280" cy="135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Ефективний лідер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0049" y="3429000"/>
            <a:ext cx="8848725" cy="29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62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http://1.bp.blogspot.com/-I1xeqdjRoyA/TjRo3AiWqjI/AAAAAAAAADA/2sPB8bZVLws/s1600/Depositphotos_324931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246" y="20713"/>
            <a:ext cx="9660333" cy="68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510236" y="2189087"/>
            <a:ext cx="338437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жінка-керівник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зуміє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поєднувати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справжнього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лідера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жіночими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цінностями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вона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ідеальним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керівником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8211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5" y="2590800"/>
            <a:ext cx="3779837" cy="1924050"/>
          </a:xfrm>
        </p:spPr>
        <p:txBody>
          <a:bodyPr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2" descr="http://fotograffiadigital.files.wordpress.com/2013/07/empresa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112" y="935038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530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310313" y="1773238"/>
            <a:ext cx="5545137" cy="4551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/>
              <a:t>Якщо приймати представництво в уряді як певною мірою прояв лідерських якостей, побачимо, що в багатьох країнах жінки представляють меншість.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30" r="6080"/>
          <a:stretch/>
        </p:blipFill>
        <p:spPr>
          <a:xfrm>
            <a:off x="337691" y="1557338"/>
            <a:ext cx="5266885" cy="476955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3772" y="188913"/>
            <a:ext cx="11521280" cy="1358751"/>
          </a:xfrm>
        </p:spPr>
        <p:txBody>
          <a:bodyPr anchor="ctr">
            <a:normAutofit/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Жінки і влада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03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188913"/>
            <a:ext cx="11521280" cy="1358751"/>
          </a:xfrm>
        </p:spPr>
        <p:txBody>
          <a:bodyPr anchor="ctr">
            <a:normAutofit/>
          </a:bodyPr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даними дослідження</a:t>
            </a:r>
            <a:r>
              <a:rPr lang="uk-UA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33772" y="1772816"/>
            <a:ext cx="5754961" cy="4608512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uk-UA" sz="3200" dirty="0" smtClean="0"/>
              <a:t>22 </a:t>
            </a:r>
            <a:r>
              <a:rPr lang="uk-UA" sz="3200" dirty="0"/>
              <a:t>тисяч фірм, на чолі яких стоять жінки, приносять вдвічі більше </a:t>
            </a:r>
            <a:r>
              <a:rPr lang="uk-UA" sz="3200" dirty="0" smtClean="0"/>
              <a:t>прибутку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uk-UA" sz="3200" dirty="0" smtClean="0"/>
              <a:t>майже </a:t>
            </a:r>
            <a:r>
              <a:rPr lang="uk-UA" sz="3200" dirty="0"/>
              <a:t>третина фірм, заснованих в 1996 р. були засновані </a:t>
            </a:r>
            <a:r>
              <a:rPr lang="uk-UA" sz="3200" dirty="0" smtClean="0"/>
              <a:t>жінками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uk-UA" sz="3200" dirty="0" smtClean="0"/>
              <a:t>більше </a:t>
            </a:r>
            <a:r>
              <a:rPr lang="uk-UA" sz="3200" dirty="0"/>
              <a:t>790 тис. жінок в Англії керують власним </a:t>
            </a:r>
            <a:r>
              <a:rPr lang="uk-UA" sz="3200" dirty="0" smtClean="0"/>
              <a:t>бізнесом</a:t>
            </a:r>
            <a:endParaRPr lang="uk-UA" sz="3200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805"/>
          <a:stretch/>
        </p:blipFill>
        <p:spPr>
          <a:xfrm>
            <a:off x="6323013" y="2068887"/>
            <a:ext cx="5532039" cy="43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98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310313" y="1807381"/>
            <a:ext cx="5572577" cy="419100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uk-UA" sz="3200" dirty="0" smtClean="0"/>
              <a:t>інтелекту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uk-UA" sz="3200" dirty="0" smtClean="0"/>
              <a:t>інтуїції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uk-UA" sz="3200" dirty="0" smtClean="0"/>
              <a:t>логіки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uk-UA" sz="3200" dirty="0" smtClean="0"/>
              <a:t>здатності </a:t>
            </a:r>
            <a:r>
              <a:rPr lang="uk-UA" sz="3200" dirty="0"/>
              <a:t>працювати з </a:t>
            </a:r>
            <a:r>
              <a:rPr lang="uk-UA" sz="3200" dirty="0" smtClean="0"/>
              <a:t>людьми</a:t>
            </a:r>
          </a:p>
          <a:p>
            <a:pPr marL="0" indent="0">
              <a:buNone/>
            </a:pPr>
            <a:r>
              <a:rPr lang="uk-UA" sz="3200" dirty="0" smtClean="0"/>
              <a:t>Перелічені </a:t>
            </a:r>
            <a:r>
              <a:rPr lang="uk-UA" sz="3200" dirty="0"/>
              <a:t>якості властиві як чоловікам, так і жінкам. 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3772" y="188913"/>
            <a:ext cx="11521280" cy="135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 управління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87" y="1773238"/>
            <a:ext cx="5324244" cy="457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095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8800894"/>
              </p:ext>
            </p:extLst>
          </p:nvPr>
        </p:nvGraphicFramePr>
        <p:xfrm>
          <a:off x="2349996" y="533400"/>
          <a:ext cx="7534638" cy="588873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67319"/>
                <a:gridCol w="3767319"/>
              </a:tblGrid>
              <a:tr h="4465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Архетип</a:t>
                      </a:r>
                      <a:endParaRPr lang="uk-UA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923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effectLst/>
                        </a:rPr>
                        <a:t>гармонізація, турбота</a:t>
                      </a:r>
                      <a:endParaRPr lang="uk-U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експансія, досягнення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65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Стиль управління</a:t>
                      </a:r>
                      <a:endParaRPr lang="uk-UA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99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effectLst/>
                        </a:rPr>
                        <a:t>демократичність, делегуванні повноважень</a:t>
                      </a:r>
                      <a:endParaRPr lang="uk-U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командно-адміністративний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5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Орієнтованість на проблеми</a:t>
                      </a:r>
                      <a:endParaRPr lang="uk-UA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876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effectLst/>
                        </a:rPr>
                        <a:t>гарантований результат «тут і зараз (поточна)</a:t>
                      </a:r>
                      <a:endParaRPr lang="uk-U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схильні будувати довгострокові плани, розраховувати на перспективу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0284" y="-14188"/>
            <a:ext cx="3042925" cy="6858000"/>
          </a:xfrm>
          <a:prstGeom prst="rect">
            <a:avLst/>
          </a:prstGeom>
        </p:spPr>
      </p:pic>
      <p:pic>
        <p:nvPicPr>
          <p:cNvPr id="10" name="Місце для вмісту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2764" y="15917"/>
            <a:ext cx="3579196" cy="6827895"/>
          </a:xfrm>
        </p:spPr>
      </p:pic>
    </p:spTree>
    <p:extLst>
      <p:ext uri="{BB962C8B-B14F-4D97-AF65-F5344CB8AC3E}">
        <p14:creationId xmlns:p14="http://schemas.microsoft.com/office/powerpoint/2010/main" xmlns="" val="262972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2250093"/>
              </p:ext>
            </p:extLst>
          </p:nvPr>
        </p:nvGraphicFramePr>
        <p:xfrm>
          <a:off x="2349996" y="533400"/>
          <a:ext cx="7534638" cy="539800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67319"/>
                <a:gridCol w="3767319"/>
              </a:tblGrid>
              <a:tr h="4465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Орієнтованість на роботу</a:t>
                      </a:r>
                      <a:endParaRPr lang="uk-UA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923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effectLst/>
                        </a:rPr>
                        <a:t>більш цілеспрямовані і послідовні</a:t>
                      </a:r>
                      <a:endParaRPr lang="uk-U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краще помічають, аналізують і враховують нюанси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65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Особливості мислення</a:t>
                      </a:r>
                      <a:r>
                        <a:rPr lang="uk-UA" sz="2800" dirty="0">
                          <a:effectLst/>
                        </a:rPr>
                        <a:t> 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876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effectLst/>
                        </a:rPr>
                        <a:t>вміють думати відразу про декілька справ і одночасно складати плани на майбутнє</a:t>
                      </a:r>
                      <a:endParaRPr lang="uk-U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здатні концентруватися на одному питанні, вважаючи за краще вирішувати питання послідовно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0284" y="-14188"/>
            <a:ext cx="3042925" cy="6858000"/>
          </a:xfrm>
          <a:prstGeom prst="rect">
            <a:avLst/>
          </a:prstGeom>
        </p:spPr>
      </p:pic>
      <p:pic>
        <p:nvPicPr>
          <p:cNvPr id="10" name="Місце для вмісту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2764" y="15917"/>
            <a:ext cx="3579196" cy="6827895"/>
          </a:xfrm>
        </p:spPr>
      </p:pic>
    </p:spTree>
    <p:extLst>
      <p:ext uri="{BB962C8B-B14F-4D97-AF65-F5344CB8AC3E}">
        <p14:creationId xmlns:p14="http://schemas.microsoft.com/office/powerpoint/2010/main" xmlns="" val="414527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0284" y="-14188"/>
            <a:ext cx="3042925" cy="6858000"/>
          </a:xfrm>
          <a:prstGeom prst="rect">
            <a:avLst/>
          </a:prstGeom>
        </p:spPr>
      </p:pic>
      <p:pic>
        <p:nvPicPr>
          <p:cNvPr id="10" name="Місце для вмісту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2764" y="15917"/>
            <a:ext cx="3579196" cy="6827895"/>
          </a:xfrm>
        </p:spPr>
      </p:pic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3516613"/>
              </p:ext>
            </p:extLst>
          </p:nvPr>
        </p:nvGraphicFramePr>
        <p:xfrm>
          <a:off x="2376201" y="545296"/>
          <a:ext cx="7436424" cy="343509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18212"/>
                <a:gridCol w="3718212"/>
              </a:tblGrid>
              <a:tr h="2341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Спрямованість</a:t>
                      </a:r>
                      <a:endParaRPr lang="uk-UA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68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effectLst/>
                        </a:rPr>
                        <a:t>приділяють більше уваги міжособистісним відносинам</a:t>
                      </a:r>
                      <a:endParaRPr lang="uk-U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частіше орієнтуються на завдання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1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Поведінка</a:t>
                      </a:r>
                    </a:p>
                  </a:txBody>
                  <a:tcPr marL="65446" marR="65446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34146"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effectLst/>
                        </a:rPr>
                        <a:t>емоційна</a:t>
                      </a:r>
                      <a:endParaRPr lang="uk-U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стримана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895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0284" y="-14188"/>
            <a:ext cx="3042925" cy="6858000"/>
          </a:xfrm>
          <a:prstGeom prst="rect">
            <a:avLst/>
          </a:prstGeom>
        </p:spPr>
      </p:pic>
      <p:pic>
        <p:nvPicPr>
          <p:cNvPr id="10" name="Місце для вмісту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2764" y="15917"/>
            <a:ext cx="3579196" cy="6827895"/>
          </a:xfrm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0769567"/>
              </p:ext>
            </p:extLst>
          </p:nvPr>
        </p:nvGraphicFramePr>
        <p:xfrm>
          <a:off x="2376201" y="513008"/>
          <a:ext cx="7436424" cy="294436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18212"/>
                <a:gridCol w="3718212"/>
              </a:tblGrid>
              <a:tr h="3344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Спосіб</a:t>
                      </a:r>
                      <a:r>
                        <a:rPr lang="uk-UA" sz="2800" dirty="0">
                          <a:effectLst/>
                        </a:rPr>
                        <a:t> </a:t>
                      </a:r>
                      <a:r>
                        <a:rPr lang="uk-UA" sz="2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подолання перешкод</a:t>
                      </a:r>
                    </a:p>
                  </a:txBody>
                  <a:tcPr marL="65446" marR="65446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3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effectLst/>
                        </a:rPr>
                        <a:t>хитрість, спритність</a:t>
                      </a:r>
                      <a:endParaRPr lang="uk-U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інтелект, сила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1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Основа рішень</a:t>
                      </a:r>
                    </a:p>
                  </a:txBody>
                  <a:tcPr marL="65446" marR="65446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3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effectLst/>
                        </a:rPr>
                        <a:t>відчуття, інтуїція</a:t>
                      </a:r>
                      <a:endParaRPr lang="uk-U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розум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146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Реакція на критику</a:t>
                      </a:r>
                    </a:p>
                  </a:txBody>
                  <a:tcPr marL="65446" marR="65446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3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effectLst/>
                        </a:rPr>
                        <a:t>спокійна</a:t>
                      </a:r>
                      <a:endParaRPr lang="uk-UA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агресивна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5446" marR="654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995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1B7E8AF-3874-41B7-8555-7FEB6E1B73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Акварельна презентація (широкоформатна)</Template>
  <TotalTime>0</TotalTime>
  <Words>857</Words>
  <Application>Microsoft Office PowerPoint</Application>
  <PresentationFormat>Произвольный</PresentationFormat>
  <Paragraphs>124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Watercolor_16x9</vt:lpstr>
      <vt:lpstr>Чоловічий і жіночий стилі лідерства</vt:lpstr>
      <vt:lpstr>Слайд 2</vt:lpstr>
      <vt:lpstr>Жінки і влада</vt:lpstr>
      <vt:lpstr>За даними дослідження :</vt:lpstr>
      <vt:lpstr>Слайд 5</vt:lpstr>
      <vt:lpstr>Слайд 6</vt:lpstr>
      <vt:lpstr>Слайд 7</vt:lpstr>
      <vt:lpstr>Слайд 8</vt:lpstr>
      <vt:lpstr>Слайд 9</vt:lpstr>
      <vt:lpstr>Слайд 10</vt:lpstr>
      <vt:lpstr>Характерні для жінок особливості керівництва:</vt:lpstr>
      <vt:lpstr>Відмінності стилю керівництва</vt:lpstr>
      <vt:lpstr>Відмінності стилю керівництва</vt:lpstr>
      <vt:lpstr>Слайд 14</vt:lpstr>
      <vt:lpstr>Слайд 15</vt:lpstr>
      <vt:lpstr>          </vt:lpstr>
      <vt:lpstr>Принципи формування індивідуального стилю керівництва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2014-04-12T13:03:16Z</dcterms:created>
  <dcterms:modified xsi:type="dcterms:W3CDTF">2014-04-21T15:54:44Z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